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Neo Tech Bold" charset="1" panose="020B0804030504040204"/>
      <p:regular r:id="rId21"/>
    </p:embeddedFont>
    <p:embeddedFont>
      <p:font typeface="Neo Tech" charset="1" panose="020B0504030504040204"/>
      <p:regular r:id="rId22"/>
    </p:embeddedFont>
    <p:embeddedFont>
      <p:font typeface="Archivo Black" charset="1" panose="020B0A03020202020B04"/>
      <p:regular r:id="rId23"/>
    </p:embeddedFont>
    <p:embeddedFont>
      <p:font typeface="Alice" charset="1" panose="00000500000000000000"/>
      <p:regular r:id="rId24"/>
    </p:embeddedFont>
    <p:embeddedFont>
      <p:font typeface="Alice Bold" charset="1" panose="00000500000000000000"/>
      <p:regular r:id="rId25"/>
    </p:embeddedFont>
    <p:embeddedFont>
      <p:font typeface="Poppins Bold" charset="1" panose="00000800000000000000"/>
      <p:regular r:id="rId26"/>
    </p:embeddedFont>
    <p:embeddedFont>
      <p:font typeface="Open Sans Bold" charset="1" panose="020B0806030504020204"/>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9.png" Type="http://schemas.openxmlformats.org/officeDocument/2006/relationships/image"/><Relationship Id="rId8" Target="../media/image3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31.png" Type="http://schemas.openxmlformats.org/officeDocument/2006/relationships/image"/><Relationship Id="rId8" Target="../media/image3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33.png" Type="http://schemas.openxmlformats.org/officeDocument/2006/relationships/image"/><Relationship Id="rId6" Target="../media/image34.png" Type="http://schemas.openxmlformats.org/officeDocument/2006/relationships/image"/><Relationship Id="rId7" Target="../media/image3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36.jpeg" Type="http://schemas.openxmlformats.org/officeDocument/2006/relationships/image"/><Relationship Id="rId6" Target="../media/VAGwzJhbMnE.mp4" Type="http://schemas.openxmlformats.org/officeDocument/2006/relationships/video"/><Relationship Id="rId7" Target="../media/VAGwzJhbMnE.mp4" Type="http://schemas.microsoft.com/office/2007/relationships/media"/></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2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2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5.png" Type="http://schemas.openxmlformats.org/officeDocument/2006/relationships/image"/><Relationship Id="rId8" Target="../media/image2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7.png" Type="http://schemas.openxmlformats.org/officeDocument/2006/relationships/image"/><Relationship Id="rId8" Target="../media/image2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13566"/>
        </a:solidFill>
      </p:bgPr>
    </p:bg>
    <p:spTree>
      <p:nvGrpSpPr>
        <p:cNvPr id="1" name=""/>
        <p:cNvGrpSpPr/>
        <p:nvPr/>
      </p:nvGrpSpPr>
      <p:grpSpPr>
        <a:xfrm>
          <a:off x="0" y="0"/>
          <a:ext cx="0" cy="0"/>
          <a:chOff x="0" y="0"/>
          <a:chExt cx="0" cy="0"/>
        </a:xfrm>
      </p:grpSpPr>
      <p:grpSp>
        <p:nvGrpSpPr>
          <p:cNvPr name="Group 2" id="2"/>
          <p:cNvGrpSpPr/>
          <p:nvPr/>
        </p:nvGrpSpPr>
        <p:grpSpPr>
          <a:xfrm rot="0">
            <a:off x="-471355" y="-892347"/>
            <a:ext cx="19472547" cy="12071693"/>
            <a:chOff x="0" y="0"/>
            <a:chExt cx="25963396" cy="16095591"/>
          </a:xfrm>
        </p:grpSpPr>
        <p:sp>
          <p:nvSpPr>
            <p:cNvPr name="Freeform 3" id="3"/>
            <p:cNvSpPr/>
            <p:nvPr/>
          </p:nvSpPr>
          <p:spPr>
            <a:xfrm flipH="false" flipV="false" rot="0">
              <a:off x="16964678" y="0"/>
              <a:ext cx="8047795" cy="8047795"/>
            </a:xfrm>
            <a:custGeom>
              <a:avLst/>
              <a:gdLst/>
              <a:ahLst/>
              <a:cxnLst/>
              <a:rect r="r" b="b" t="t" l="l"/>
              <a:pathLst>
                <a:path h="8047795" w="8047795">
                  <a:moveTo>
                    <a:pt x="0" y="0"/>
                  </a:moveTo>
                  <a:lnTo>
                    <a:pt x="8047796" y="0"/>
                  </a:lnTo>
                  <a:lnTo>
                    <a:pt x="8047796" y="8047795"/>
                  </a:lnTo>
                  <a:lnTo>
                    <a:pt x="0" y="8047795"/>
                  </a:lnTo>
                  <a:lnTo>
                    <a:pt x="0" y="0"/>
                  </a:lnTo>
                  <a:close/>
                </a:path>
              </a:pathLst>
            </a:custGeom>
            <a:blipFill>
              <a:blip r:embed="rId2">
                <a:alphaModFix amt="9999"/>
              </a:blip>
              <a:stretch>
                <a:fillRect l="0" t="0" r="0" b="0"/>
              </a:stretch>
            </a:blipFill>
          </p:spPr>
        </p:sp>
        <p:sp>
          <p:nvSpPr>
            <p:cNvPr name="Freeform 4" id="4"/>
            <p:cNvSpPr/>
            <p:nvPr/>
          </p:nvSpPr>
          <p:spPr>
            <a:xfrm flipH="false" flipV="false" rot="0">
              <a:off x="8796576" y="0"/>
              <a:ext cx="8047795" cy="8047795"/>
            </a:xfrm>
            <a:custGeom>
              <a:avLst/>
              <a:gdLst/>
              <a:ahLst/>
              <a:cxnLst/>
              <a:rect r="r" b="b" t="t" l="l"/>
              <a:pathLst>
                <a:path h="8047795" w="8047795">
                  <a:moveTo>
                    <a:pt x="0" y="0"/>
                  </a:moveTo>
                  <a:lnTo>
                    <a:pt x="8047795" y="0"/>
                  </a:lnTo>
                  <a:lnTo>
                    <a:pt x="8047795" y="8047795"/>
                  </a:lnTo>
                  <a:lnTo>
                    <a:pt x="0" y="8047795"/>
                  </a:lnTo>
                  <a:lnTo>
                    <a:pt x="0" y="0"/>
                  </a:lnTo>
                  <a:close/>
                </a:path>
              </a:pathLst>
            </a:custGeom>
            <a:blipFill>
              <a:blip r:embed="rId2">
                <a:alphaModFix amt="9999"/>
              </a:blip>
              <a:stretch>
                <a:fillRect l="0" t="0" r="0" b="0"/>
              </a:stretch>
            </a:blipFill>
          </p:spPr>
        </p:sp>
        <p:sp>
          <p:nvSpPr>
            <p:cNvPr name="Freeform 5" id="5"/>
            <p:cNvSpPr/>
            <p:nvPr/>
          </p:nvSpPr>
          <p:spPr>
            <a:xfrm flipH="false" flipV="false" rot="0">
              <a:off x="16964678" y="8047795"/>
              <a:ext cx="8047795" cy="8047795"/>
            </a:xfrm>
            <a:custGeom>
              <a:avLst/>
              <a:gdLst/>
              <a:ahLst/>
              <a:cxnLst/>
              <a:rect r="r" b="b" t="t" l="l"/>
              <a:pathLst>
                <a:path h="8047795" w="8047795">
                  <a:moveTo>
                    <a:pt x="0" y="0"/>
                  </a:moveTo>
                  <a:lnTo>
                    <a:pt x="8047796" y="0"/>
                  </a:lnTo>
                  <a:lnTo>
                    <a:pt x="8047796" y="8047796"/>
                  </a:lnTo>
                  <a:lnTo>
                    <a:pt x="0" y="8047796"/>
                  </a:lnTo>
                  <a:lnTo>
                    <a:pt x="0" y="0"/>
                  </a:lnTo>
                  <a:close/>
                </a:path>
              </a:pathLst>
            </a:custGeom>
            <a:blipFill>
              <a:blip r:embed="rId2">
                <a:alphaModFix amt="9999"/>
              </a:blip>
              <a:stretch>
                <a:fillRect l="0" t="0" r="0" b="0"/>
              </a:stretch>
            </a:blipFill>
          </p:spPr>
        </p:sp>
        <p:sp>
          <p:nvSpPr>
            <p:cNvPr name="Freeform 6" id="6"/>
            <p:cNvSpPr/>
            <p:nvPr/>
          </p:nvSpPr>
          <p:spPr>
            <a:xfrm flipH="false" flipV="false" rot="0">
              <a:off x="8796576" y="8047795"/>
              <a:ext cx="8047795" cy="8047795"/>
            </a:xfrm>
            <a:custGeom>
              <a:avLst/>
              <a:gdLst/>
              <a:ahLst/>
              <a:cxnLst/>
              <a:rect r="r" b="b" t="t" l="l"/>
              <a:pathLst>
                <a:path h="8047795" w="8047795">
                  <a:moveTo>
                    <a:pt x="0" y="0"/>
                  </a:moveTo>
                  <a:lnTo>
                    <a:pt x="8047795" y="0"/>
                  </a:lnTo>
                  <a:lnTo>
                    <a:pt x="8047795" y="8047796"/>
                  </a:lnTo>
                  <a:lnTo>
                    <a:pt x="0" y="8047796"/>
                  </a:lnTo>
                  <a:lnTo>
                    <a:pt x="0" y="0"/>
                  </a:lnTo>
                  <a:close/>
                </a:path>
              </a:pathLst>
            </a:custGeom>
            <a:blipFill>
              <a:blip r:embed="rId2">
                <a:alphaModFix amt="9999"/>
              </a:blip>
              <a:stretch>
                <a:fillRect l="0" t="0" r="0" b="0"/>
              </a:stretch>
            </a:blipFill>
          </p:spPr>
        </p:sp>
        <p:sp>
          <p:nvSpPr>
            <p:cNvPr name="Freeform 7" id="7"/>
            <p:cNvSpPr/>
            <p:nvPr/>
          </p:nvSpPr>
          <p:spPr>
            <a:xfrm flipH="false" flipV="false" rot="0">
              <a:off x="628474" y="0"/>
              <a:ext cx="8047795" cy="8047795"/>
            </a:xfrm>
            <a:custGeom>
              <a:avLst/>
              <a:gdLst/>
              <a:ahLst/>
              <a:cxnLst/>
              <a:rect r="r" b="b" t="t" l="l"/>
              <a:pathLst>
                <a:path h="8047795" w="8047795">
                  <a:moveTo>
                    <a:pt x="0" y="0"/>
                  </a:moveTo>
                  <a:lnTo>
                    <a:pt x="8047795" y="0"/>
                  </a:lnTo>
                  <a:lnTo>
                    <a:pt x="8047795" y="8047795"/>
                  </a:lnTo>
                  <a:lnTo>
                    <a:pt x="0" y="8047795"/>
                  </a:lnTo>
                  <a:lnTo>
                    <a:pt x="0" y="0"/>
                  </a:lnTo>
                  <a:close/>
                </a:path>
              </a:pathLst>
            </a:custGeom>
            <a:blipFill>
              <a:blip r:embed="rId2">
                <a:alphaModFix amt="9999"/>
              </a:blip>
              <a:stretch>
                <a:fillRect l="0" t="0" r="0" b="0"/>
              </a:stretch>
            </a:blipFill>
          </p:spPr>
        </p:sp>
        <p:sp>
          <p:nvSpPr>
            <p:cNvPr name="Freeform 8" id="8"/>
            <p:cNvSpPr/>
            <p:nvPr/>
          </p:nvSpPr>
          <p:spPr>
            <a:xfrm flipH="false" flipV="false" rot="0">
              <a:off x="628474" y="8047795"/>
              <a:ext cx="8047795" cy="8047795"/>
            </a:xfrm>
            <a:custGeom>
              <a:avLst/>
              <a:gdLst/>
              <a:ahLst/>
              <a:cxnLst/>
              <a:rect r="r" b="b" t="t" l="l"/>
              <a:pathLst>
                <a:path h="8047795" w="8047795">
                  <a:moveTo>
                    <a:pt x="0" y="0"/>
                  </a:moveTo>
                  <a:lnTo>
                    <a:pt x="8047795" y="0"/>
                  </a:lnTo>
                  <a:lnTo>
                    <a:pt x="8047795" y="8047796"/>
                  </a:lnTo>
                  <a:lnTo>
                    <a:pt x="0" y="8047796"/>
                  </a:lnTo>
                  <a:lnTo>
                    <a:pt x="0" y="0"/>
                  </a:lnTo>
                  <a:close/>
                </a:path>
              </a:pathLst>
            </a:custGeom>
            <a:blipFill>
              <a:blip r:embed="rId2">
                <a:alphaModFix amt="9999"/>
              </a:blip>
              <a:stretch>
                <a:fillRect l="0" t="0" r="0" b="0"/>
              </a:stretch>
            </a:blipFill>
          </p:spPr>
        </p:sp>
        <p:sp>
          <p:nvSpPr>
            <p:cNvPr name="Freeform 9" id="9"/>
            <p:cNvSpPr/>
            <p:nvPr/>
          </p:nvSpPr>
          <p:spPr>
            <a:xfrm flipH="false" flipV="false" rot="0">
              <a:off x="2935068" y="2561395"/>
              <a:ext cx="19770811" cy="10972800"/>
            </a:xfrm>
            <a:custGeom>
              <a:avLst/>
              <a:gdLst/>
              <a:ahLst/>
              <a:cxnLst/>
              <a:rect r="r" b="b" t="t" l="l"/>
              <a:pathLst>
                <a:path h="10972800" w="19770811">
                  <a:moveTo>
                    <a:pt x="0" y="0"/>
                  </a:moveTo>
                  <a:lnTo>
                    <a:pt x="19770811" y="0"/>
                  </a:lnTo>
                  <a:lnTo>
                    <a:pt x="19770811" y="10972800"/>
                  </a:lnTo>
                  <a:lnTo>
                    <a:pt x="0" y="10972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0" y="11435563"/>
              <a:ext cx="4974820" cy="3943675"/>
            </a:xfrm>
            <a:custGeom>
              <a:avLst/>
              <a:gdLst/>
              <a:ahLst/>
              <a:cxnLst/>
              <a:rect r="r" b="b" t="t" l="l"/>
              <a:pathLst>
                <a:path h="3943675" w="4974820">
                  <a:moveTo>
                    <a:pt x="0" y="0"/>
                  </a:moveTo>
                  <a:lnTo>
                    <a:pt x="4974820" y="0"/>
                  </a:lnTo>
                  <a:lnTo>
                    <a:pt x="4974820" y="3943675"/>
                  </a:lnTo>
                  <a:lnTo>
                    <a:pt x="0" y="39436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true" flipV="false" rot="0">
              <a:off x="21434936" y="80222"/>
              <a:ext cx="4528459" cy="3589833"/>
            </a:xfrm>
            <a:custGeom>
              <a:avLst/>
              <a:gdLst/>
              <a:ahLst/>
              <a:cxnLst/>
              <a:rect r="r" b="b" t="t" l="l"/>
              <a:pathLst>
                <a:path h="3589833" w="4528459">
                  <a:moveTo>
                    <a:pt x="4528460" y="0"/>
                  </a:moveTo>
                  <a:lnTo>
                    <a:pt x="0" y="0"/>
                  </a:lnTo>
                  <a:lnTo>
                    <a:pt x="0" y="3589833"/>
                  </a:lnTo>
                  <a:lnTo>
                    <a:pt x="4528460" y="3589833"/>
                  </a:lnTo>
                  <a:lnTo>
                    <a:pt x="452846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2" id="12"/>
            <p:cNvSpPr/>
            <p:nvPr/>
          </p:nvSpPr>
          <p:spPr>
            <a:xfrm flipV="true">
              <a:off x="6002016" y="7545458"/>
              <a:ext cx="13636914" cy="0"/>
            </a:xfrm>
            <a:prstGeom prst="line">
              <a:avLst/>
            </a:prstGeom>
            <a:ln cap="flat" w="50800">
              <a:solidFill>
                <a:srgbClr val="FFFFFF"/>
              </a:solidFill>
              <a:prstDash val="solid"/>
              <a:headEnd type="none" len="sm" w="sm"/>
              <a:tailEnd type="none" len="sm" w="sm"/>
            </a:ln>
          </p:spPr>
        </p:sp>
        <p:sp>
          <p:nvSpPr>
            <p:cNvPr name="Freeform 13" id="13"/>
            <p:cNvSpPr/>
            <p:nvPr/>
          </p:nvSpPr>
          <p:spPr>
            <a:xfrm flipH="false" flipV="false" rot="0">
              <a:off x="4974820" y="9694890"/>
              <a:ext cx="2990399" cy="2038908"/>
            </a:xfrm>
            <a:custGeom>
              <a:avLst/>
              <a:gdLst/>
              <a:ahLst/>
              <a:cxnLst/>
              <a:rect r="r" b="b" t="t" l="l"/>
              <a:pathLst>
                <a:path h="2038908" w="2990399">
                  <a:moveTo>
                    <a:pt x="0" y="0"/>
                  </a:moveTo>
                  <a:lnTo>
                    <a:pt x="2990399" y="0"/>
                  </a:lnTo>
                  <a:lnTo>
                    <a:pt x="2990399" y="2038908"/>
                  </a:lnTo>
                  <a:lnTo>
                    <a:pt x="0" y="20389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17669871" y="9694890"/>
              <a:ext cx="2990399" cy="2038908"/>
            </a:xfrm>
            <a:custGeom>
              <a:avLst/>
              <a:gdLst/>
              <a:ahLst/>
              <a:cxnLst/>
              <a:rect r="r" b="b" t="t" l="l"/>
              <a:pathLst>
                <a:path h="2038908" w="2990399">
                  <a:moveTo>
                    <a:pt x="0" y="0"/>
                  </a:moveTo>
                  <a:lnTo>
                    <a:pt x="2990399" y="0"/>
                  </a:lnTo>
                  <a:lnTo>
                    <a:pt x="2990399" y="2038908"/>
                  </a:lnTo>
                  <a:lnTo>
                    <a:pt x="0" y="20389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193968" y="1568750"/>
              <a:ext cx="4329572" cy="1934490"/>
            </a:xfrm>
            <a:custGeom>
              <a:avLst/>
              <a:gdLst/>
              <a:ahLst/>
              <a:cxnLst/>
              <a:rect r="r" b="b" t="t" l="l"/>
              <a:pathLst>
                <a:path h="1934490" w="4329572">
                  <a:moveTo>
                    <a:pt x="0" y="0"/>
                  </a:moveTo>
                  <a:lnTo>
                    <a:pt x="4329573" y="0"/>
                  </a:lnTo>
                  <a:lnTo>
                    <a:pt x="4329573" y="1934490"/>
                  </a:lnTo>
                  <a:lnTo>
                    <a:pt x="0" y="1934490"/>
                  </a:lnTo>
                  <a:lnTo>
                    <a:pt x="0" y="0"/>
                  </a:lnTo>
                  <a:close/>
                </a:path>
              </a:pathLst>
            </a:custGeom>
            <a:blipFill>
              <a:blip r:embed="rId9"/>
              <a:stretch>
                <a:fillRect l="0" t="0" r="0" b="0"/>
              </a:stretch>
            </a:blipFill>
          </p:spPr>
        </p:sp>
        <p:sp>
          <p:nvSpPr>
            <p:cNvPr name="Freeform 16" id="16"/>
            <p:cNvSpPr/>
            <p:nvPr/>
          </p:nvSpPr>
          <p:spPr>
            <a:xfrm flipH="false" flipV="false" rot="0">
              <a:off x="12642775" y="1543350"/>
              <a:ext cx="3901825" cy="1729532"/>
            </a:xfrm>
            <a:custGeom>
              <a:avLst/>
              <a:gdLst/>
              <a:ahLst/>
              <a:cxnLst/>
              <a:rect r="r" b="b" t="t" l="l"/>
              <a:pathLst>
                <a:path h="1729532" w="3901825">
                  <a:moveTo>
                    <a:pt x="0" y="0"/>
                  </a:moveTo>
                  <a:lnTo>
                    <a:pt x="3901825" y="0"/>
                  </a:lnTo>
                  <a:lnTo>
                    <a:pt x="3901825" y="1729533"/>
                  </a:lnTo>
                  <a:lnTo>
                    <a:pt x="0" y="1729533"/>
                  </a:lnTo>
                  <a:lnTo>
                    <a:pt x="0" y="0"/>
                  </a:lnTo>
                  <a:close/>
                </a:path>
              </a:pathLst>
            </a:custGeom>
            <a:blipFill>
              <a:blip r:embed="rId10"/>
              <a:stretch>
                <a:fillRect l="0" t="0" r="0" b="0"/>
              </a:stretch>
            </a:blipFill>
          </p:spPr>
        </p:sp>
        <p:sp>
          <p:nvSpPr>
            <p:cNvPr name="AutoShape 17" id="17"/>
            <p:cNvSpPr/>
            <p:nvPr/>
          </p:nvSpPr>
          <p:spPr>
            <a:xfrm flipV="true">
              <a:off x="6002016" y="10362392"/>
              <a:ext cx="13636914" cy="0"/>
            </a:xfrm>
            <a:prstGeom prst="line">
              <a:avLst/>
            </a:prstGeom>
            <a:ln cap="flat" w="50800">
              <a:solidFill>
                <a:srgbClr val="FFFFFF"/>
              </a:solidFill>
              <a:prstDash val="solid"/>
              <a:headEnd type="none" len="sm" w="sm"/>
              <a:tailEnd type="none" len="sm" w="sm"/>
            </a:ln>
          </p:spPr>
        </p:sp>
        <p:sp>
          <p:nvSpPr>
            <p:cNvPr name="Freeform 18" id="18"/>
            <p:cNvSpPr/>
            <p:nvPr/>
          </p:nvSpPr>
          <p:spPr>
            <a:xfrm flipH="false" flipV="false" rot="0">
              <a:off x="15734334" y="11959915"/>
              <a:ext cx="8766145" cy="1211322"/>
            </a:xfrm>
            <a:custGeom>
              <a:avLst/>
              <a:gdLst/>
              <a:ahLst/>
              <a:cxnLst/>
              <a:rect r="r" b="b" t="t" l="l"/>
              <a:pathLst>
                <a:path h="1211322" w="8766145">
                  <a:moveTo>
                    <a:pt x="0" y="0"/>
                  </a:moveTo>
                  <a:lnTo>
                    <a:pt x="8766145" y="0"/>
                  </a:lnTo>
                  <a:lnTo>
                    <a:pt x="8766145" y="1211322"/>
                  </a:lnTo>
                  <a:lnTo>
                    <a:pt x="0" y="121132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9" id="19"/>
            <p:cNvSpPr/>
            <p:nvPr/>
          </p:nvSpPr>
          <p:spPr>
            <a:xfrm flipH="false" flipV="false" rot="0">
              <a:off x="15734334" y="13310937"/>
              <a:ext cx="8816945" cy="1218341"/>
            </a:xfrm>
            <a:custGeom>
              <a:avLst/>
              <a:gdLst/>
              <a:ahLst/>
              <a:cxnLst/>
              <a:rect r="r" b="b" t="t" l="l"/>
              <a:pathLst>
                <a:path h="1218341" w="8816945">
                  <a:moveTo>
                    <a:pt x="0" y="0"/>
                  </a:moveTo>
                  <a:lnTo>
                    <a:pt x="8816945" y="0"/>
                  </a:lnTo>
                  <a:lnTo>
                    <a:pt x="8816945" y="1218341"/>
                  </a:lnTo>
                  <a:lnTo>
                    <a:pt x="0" y="121834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916510" y="13310937"/>
              <a:ext cx="8816945" cy="1218341"/>
            </a:xfrm>
            <a:custGeom>
              <a:avLst/>
              <a:gdLst/>
              <a:ahLst/>
              <a:cxnLst/>
              <a:rect r="r" b="b" t="t" l="l"/>
              <a:pathLst>
                <a:path h="1218341" w="8816945">
                  <a:moveTo>
                    <a:pt x="0" y="0"/>
                  </a:moveTo>
                  <a:lnTo>
                    <a:pt x="8816945" y="0"/>
                  </a:lnTo>
                  <a:lnTo>
                    <a:pt x="8816945" y="1218341"/>
                  </a:lnTo>
                  <a:lnTo>
                    <a:pt x="0" y="121834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1" id="21"/>
            <p:cNvSpPr/>
            <p:nvPr/>
          </p:nvSpPr>
          <p:spPr>
            <a:xfrm flipH="false" flipV="false" rot="0">
              <a:off x="929210" y="11985315"/>
              <a:ext cx="8766145" cy="1211322"/>
            </a:xfrm>
            <a:custGeom>
              <a:avLst/>
              <a:gdLst/>
              <a:ahLst/>
              <a:cxnLst/>
              <a:rect r="r" b="b" t="t" l="l"/>
              <a:pathLst>
                <a:path h="1211322" w="8766145">
                  <a:moveTo>
                    <a:pt x="0" y="0"/>
                  </a:moveTo>
                  <a:lnTo>
                    <a:pt x="8766145" y="0"/>
                  </a:lnTo>
                  <a:lnTo>
                    <a:pt x="8766145" y="1211322"/>
                  </a:lnTo>
                  <a:lnTo>
                    <a:pt x="0" y="121132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2" id="22"/>
            <p:cNvSpPr/>
            <p:nvPr/>
          </p:nvSpPr>
          <p:spPr>
            <a:xfrm flipH="false" flipV="false" rot="0">
              <a:off x="20206306" y="1382685"/>
              <a:ext cx="4601391" cy="1878376"/>
            </a:xfrm>
            <a:custGeom>
              <a:avLst/>
              <a:gdLst/>
              <a:ahLst/>
              <a:cxnLst/>
              <a:rect r="r" b="b" t="t" l="l"/>
              <a:pathLst>
                <a:path h="1878376" w="4601391">
                  <a:moveTo>
                    <a:pt x="0" y="0"/>
                  </a:moveTo>
                  <a:lnTo>
                    <a:pt x="4601392" y="0"/>
                  </a:lnTo>
                  <a:lnTo>
                    <a:pt x="4601392" y="1878376"/>
                  </a:lnTo>
                  <a:lnTo>
                    <a:pt x="0" y="1878376"/>
                  </a:lnTo>
                  <a:lnTo>
                    <a:pt x="0" y="0"/>
                  </a:lnTo>
                  <a:close/>
                </a:path>
              </a:pathLst>
            </a:custGeom>
            <a:blipFill>
              <a:blip r:embed="rId13"/>
              <a:stretch>
                <a:fillRect l="0" t="0" r="0" b="0"/>
              </a:stretch>
            </a:blipFill>
          </p:spPr>
        </p:sp>
        <p:sp>
          <p:nvSpPr>
            <p:cNvPr name="Freeform 23" id="23"/>
            <p:cNvSpPr/>
            <p:nvPr/>
          </p:nvSpPr>
          <p:spPr>
            <a:xfrm flipH="false" flipV="false" rot="0">
              <a:off x="16907871" y="1568750"/>
              <a:ext cx="2951909" cy="2036926"/>
            </a:xfrm>
            <a:custGeom>
              <a:avLst/>
              <a:gdLst/>
              <a:ahLst/>
              <a:cxnLst/>
              <a:rect r="r" b="b" t="t" l="l"/>
              <a:pathLst>
                <a:path h="2036926" w="2951909">
                  <a:moveTo>
                    <a:pt x="0" y="0"/>
                  </a:moveTo>
                  <a:lnTo>
                    <a:pt x="2951909" y="0"/>
                  </a:lnTo>
                  <a:lnTo>
                    <a:pt x="2951909" y="2036927"/>
                  </a:lnTo>
                  <a:lnTo>
                    <a:pt x="0" y="2036927"/>
                  </a:lnTo>
                  <a:lnTo>
                    <a:pt x="0" y="0"/>
                  </a:lnTo>
                  <a:close/>
                </a:path>
              </a:pathLst>
            </a:custGeom>
            <a:blipFill>
              <a:blip r:embed="rId14"/>
              <a:stretch>
                <a:fillRect l="0" t="0" r="0" b="0"/>
              </a:stretch>
            </a:blipFill>
          </p:spPr>
        </p:sp>
        <p:sp>
          <p:nvSpPr>
            <p:cNvPr name="TextBox 24" id="24"/>
            <p:cNvSpPr txBox="true"/>
            <p:nvPr/>
          </p:nvSpPr>
          <p:spPr>
            <a:xfrm rot="0">
              <a:off x="7871442" y="4990413"/>
              <a:ext cx="9898062" cy="2057740"/>
            </a:xfrm>
            <a:prstGeom prst="rect">
              <a:avLst/>
            </a:prstGeom>
          </p:spPr>
          <p:txBody>
            <a:bodyPr anchor="t" rtlCol="false" tIns="0" lIns="0" bIns="0" rIns="0">
              <a:spAutoFit/>
            </a:bodyPr>
            <a:lstStyle/>
            <a:p>
              <a:pPr algn="ctr">
                <a:lnSpc>
                  <a:spcPts val="11367"/>
                </a:lnSpc>
              </a:pPr>
              <a:r>
                <a:rPr lang="en-US" b="true" sz="8881">
                  <a:solidFill>
                    <a:srgbClr val="FFFFFF"/>
                  </a:solidFill>
                  <a:latin typeface="Neo Tech Bold"/>
                  <a:ea typeface="Neo Tech Bold"/>
                  <a:cs typeface="Neo Tech Bold"/>
                  <a:sym typeface="Neo Tech Bold"/>
                </a:rPr>
                <a:t>TUGAS AKHIR</a:t>
              </a:r>
            </a:p>
          </p:txBody>
        </p:sp>
        <p:sp>
          <p:nvSpPr>
            <p:cNvPr name="TextBox 25" id="25"/>
            <p:cNvSpPr txBox="true"/>
            <p:nvPr/>
          </p:nvSpPr>
          <p:spPr>
            <a:xfrm rot="0">
              <a:off x="5650541" y="7967656"/>
              <a:ext cx="14339866" cy="1899437"/>
            </a:xfrm>
            <a:prstGeom prst="rect">
              <a:avLst/>
            </a:prstGeom>
          </p:spPr>
          <p:txBody>
            <a:bodyPr anchor="t" rtlCol="false" tIns="0" lIns="0" bIns="0" rIns="0">
              <a:spAutoFit/>
            </a:bodyPr>
            <a:lstStyle/>
            <a:p>
              <a:pPr algn="ctr">
                <a:lnSpc>
                  <a:spcPts val="5461"/>
                </a:lnSpc>
              </a:pPr>
              <a:r>
                <a:rPr lang="en-US" sz="4267" spc="-123">
                  <a:solidFill>
                    <a:srgbClr val="FFFFFF"/>
                  </a:solidFill>
                  <a:latin typeface="Neo Tech"/>
                  <a:ea typeface="Neo Tech"/>
                  <a:cs typeface="Neo Tech"/>
                  <a:sym typeface="Neo Tech"/>
                </a:rPr>
                <a:t>SISTEM INFORMASI PENILAIAN KINERJA PEGAWAI PADA BPS KAB BURU BERBASIS WEB</a:t>
              </a:r>
            </a:p>
          </p:txBody>
        </p:sp>
        <p:sp>
          <p:nvSpPr>
            <p:cNvPr name="TextBox 26" id="26"/>
            <p:cNvSpPr txBox="true"/>
            <p:nvPr/>
          </p:nvSpPr>
          <p:spPr>
            <a:xfrm rot="0">
              <a:off x="17471342" y="12209975"/>
              <a:ext cx="5292130" cy="654051"/>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Archivo Black"/>
                  <a:ea typeface="Archivo Black"/>
                  <a:cs typeface="Archivo Black"/>
                  <a:sym typeface="Archivo Black"/>
                </a:rPr>
                <a:t>Dosen Pembimbing</a:t>
              </a:r>
            </a:p>
          </p:txBody>
        </p:sp>
        <p:sp>
          <p:nvSpPr>
            <p:cNvPr name="TextBox 27" id="27"/>
            <p:cNvSpPr txBox="true"/>
            <p:nvPr/>
          </p:nvSpPr>
          <p:spPr>
            <a:xfrm rot="0">
              <a:off x="16079799" y="13540545"/>
              <a:ext cx="8126016" cy="654051"/>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Archivo Black"/>
                  <a:ea typeface="Archivo Black"/>
                  <a:cs typeface="Archivo Black"/>
                  <a:sym typeface="Archivo Black"/>
                </a:rPr>
                <a:t>M IKBAL SIAMI, S.KOM, M.CS</a:t>
              </a:r>
            </a:p>
          </p:txBody>
        </p:sp>
        <p:sp>
          <p:nvSpPr>
            <p:cNvPr name="TextBox 28" id="28"/>
            <p:cNvSpPr txBox="true"/>
            <p:nvPr/>
          </p:nvSpPr>
          <p:spPr>
            <a:xfrm rot="0">
              <a:off x="929210" y="13540545"/>
              <a:ext cx="8766145" cy="654051"/>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Archivo Black"/>
                  <a:ea typeface="Archivo Black"/>
                  <a:cs typeface="Archivo Black"/>
                  <a:sym typeface="Archivo Black"/>
                </a:rPr>
                <a:t>Intan Dwi Safitri (210102E147)</a:t>
              </a:r>
            </a:p>
          </p:txBody>
        </p:sp>
        <p:sp>
          <p:nvSpPr>
            <p:cNvPr name="TextBox 29" id="29"/>
            <p:cNvSpPr txBox="true"/>
            <p:nvPr/>
          </p:nvSpPr>
          <p:spPr>
            <a:xfrm rot="0">
              <a:off x="916510" y="12235375"/>
              <a:ext cx="8766145" cy="654051"/>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Archivo Black"/>
                  <a:ea typeface="Archivo Black"/>
                  <a:cs typeface="Archivo Black"/>
                  <a:sym typeface="Archivo Black"/>
                </a:rPr>
                <a:t>Nuriati (210102E153)</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13566"/>
        </a:solidFill>
      </p:bgPr>
    </p:bg>
    <p:spTree>
      <p:nvGrpSpPr>
        <p:cNvPr id="1" name=""/>
        <p:cNvGrpSpPr/>
        <p:nvPr/>
      </p:nvGrpSpPr>
      <p:grpSpPr>
        <a:xfrm>
          <a:off x="0" y="0"/>
          <a:ext cx="0" cy="0"/>
          <a:chOff x="0" y="0"/>
          <a:chExt cx="0" cy="0"/>
        </a:xfrm>
      </p:grpSpPr>
      <p:grpSp>
        <p:nvGrpSpPr>
          <p:cNvPr name="Group 2" id="2"/>
          <p:cNvGrpSpPr/>
          <p:nvPr/>
        </p:nvGrpSpPr>
        <p:grpSpPr>
          <a:xfrm rot="0">
            <a:off x="0" y="-892347"/>
            <a:ext cx="18288000" cy="12071693"/>
            <a:chOff x="0" y="0"/>
            <a:chExt cx="24384000" cy="16095591"/>
          </a:xfrm>
        </p:grpSpPr>
        <p:sp>
          <p:nvSpPr>
            <p:cNvPr name="Freeform 3" id="3"/>
            <p:cNvSpPr/>
            <p:nvPr/>
          </p:nvSpPr>
          <p:spPr>
            <a:xfrm flipH="false" flipV="false" rot="0">
              <a:off x="16336205" y="0"/>
              <a:ext cx="8047795" cy="8047795"/>
            </a:xfrm>
            <a:custGeom>
              <a:avLst/>
              <a:gdLst/>
              <a:ahLst/>
              <a:cxnLst/>
              <a:rect r="r" b="b" t="t" l="l"/>
              <a:pathLst>
                <a:path h="8047795" w="8047795">
                  <a:moveTo>
                    <a:pt x="0" y="0"/>
                  </a:moveTo>
                  <a:lnTo>
                    <a:pt x="8047795" y="0"/>
                  </a:lnTo>
                  <a:lnTo>
                    <a:pt x="8047795" y="8047795"/>
                  </a:lnTo>
                  <a:lnTo>
                    <a:pt x="0" y="8047795"/>
                  </a:lnTo>
                  <a:lnTo>
                    <a:pt x="0" y="0"/>
                  </a:lnTo>
                  <a:close/>
                </a:path>
              </a:pathLst>
            </a:custGeom>
            <a:blipFill>
              <a:blip r:embed="rId2">
                <a:alphaModFix amt="44999"/>
              </a:blip>
              <a:stretch>
                <a:fillRect l="0" t="0" r="0" b="0"/>
              </a:stretch>
            </a:blipFill>
          </p:spPr>
        </p:sp>
        <p:sp>
          <p:nvSpPr>
            <p:cNvPr name="Freeform 4" id="4"/>
            <p:cNvSpPr/>
            <p:nvPr/>
          </p:nvSpPr>
          <p:spPr>
            <a:xfrm flipH="false" flipV="false" rot="0">
              <a:off x="8168102" y="0"/>
              <a:ext cx="8047795" cy="8047795"/>
            </a:xfrm>
            <a:custGeom>
              <a:avLst/>
              <a:gdLst/>
              <a:ahLst/>
              <a:cxnLst/>
              <a:rect r="r" b="b" t="t" l="l"/>
              <a:pathLst>
                <a:path h="8047795" w="8047795">
                  <a:moveTo>
                    <a:pt x="0" y="0"/>
                  </a:moveTo>
                  <a:lnTo>
                    <a:pt x="8047796" y="0"/>
                  </a:lnTo>
                  <a:lnTo>
                    <a:pt x="8047796" y="8047795"/>
                  </a:lnTo>
                  <a:lnTo>
                    <a:pt x="0" y="8047795"/>
                  </a:lnTo>
                  <a:lnTo>
                    <a:pt x="0" y="0"/>
                  </a:lnTo>
                  <a:close/>
                </a:path>
              </a:pathLst>
            </a:custGeom>
            <a:blipFill>
              <a:blip r:embed="rId2">
                <a:alphaModFix amt="44999"/>
              </a:blip>
              <a:stretch>
                <a:fillRect l="0" t="0" r="0" b="0"/>
              </a:stretch>
            </a:blipFill>
          </p:spPr>
        </p:sp>
        <p:sp>
          <p:nvSpPr>
            <p:cNvPr name="Freeform 5" id="5"/>
            <p:cNvSpPr/>
            <p:nvPr/>
          </p:nvSpPr>
          <p:spPr>
            <a:xfrm flipH="false" flipV="false" rot="0">
              <a:off x="16336205" y="8047795"/>
              <a:ext cx="8047795" cy="8047795"/>
            </a:xfrm>
            <a:custGeom>
              <a:avLst/>
              <a:gdLst/>
              <a:ahLst/>
              <a:cxnLst/>
              <a:rect r="r" b="b" t="t" l="l"/>
              <a:pathLst>
                <a:path h="8047795" w="8047795">
                  <a:moveTo>
                    <a:pt x="0" y="0"/>
                  </a:moveTo>
                  <a:lnTo>
                    <a:pt x="8047795" y="0"/>
                  </a:lnTo>
                  <a:lnTo>
                    <a:pt x="8047795" y="8047796"/>
                  </a:lnTo>
                  <a:lnTo>
                    <a:pt x="0" y="8047796"/>
                  </a:lnTo>
                  <a:lnTo>
                    <a:pt x="0" y="0"/>
                  </a:lnTo>
                  <a:close/>
                </a:path>
              </a:pathLst>
            </a:custGeom>
            <a:blipFill>
              <a:blip r:embed="rId2">
                <a:alphaModFix amt="44999"/>
              </a:blip>
              <a:stretch>
                <a:fillRect l="0" t="0" r="0" b="0"/>
              </a:stretch>
            </a:blipFill>
          </p:spPr>
        </p:sp>
        <p:sp>
          <p:nvSpPr>
            <p:cNvPr name="Freeform 6" id="6"/>
            <p:cNvSpPr/>
            <p:nvPr/>
          </p:nvSpPr>
          <p:spPr>
            <a:xfrm flipH="false" flipV="false" rot="0">
              <a:off x="8168102" y="8047795"/>
              <a:ext cx="8047795" cy="8047795"/>
            </a:xfrm>
            <a:custGeom>
              <a:avLst/>
              <a:gdLst/>
              <a:ahLst/>
              <a:cxnLst/>
              <a:rect r="r" b="b" t="t" l="l"/>
              <a:pathLst>
                <a:path h="8047795" w="8047795">
                  <a:moveTo>
                    <a:pt x="0" y="0"/>
                  </a:moveTo>
                  <a:lnTo>
                    <a:pt x="8047796" y="0"/>
                  </a:lnTo>
                  <a:lnTo>
                    <a:pt x="8047796" y="8047796"/>
                  </a:lnTo>
                  <a:lnTo>
                    <a:pt x="0" y="8047796"/>
                  </a:lnTo>
                  <a:lnTo>
                    <a:pt x="0" y="0"/>
                  </a:lnTo>
                  <a:close/>
                </a:path>
              </a:pathLst>
            </a:custGeom>
            <a:blipFill>
              <a:blip r:embed="rId2">
                <a:alphaModFix amt="44999"/>
              </a:blip>
              <a:stretch>
                <a:fillRect l="0" t="0" r="0" b="0"/>
              </a:stretch>
            </a:blipFill>
          </p:spPr>
        </p:sp>
        <p:sp>
          <p:nvSpPr>
            <p:cNvPr name="Freeform 7" id="7"/>
            <p:cNvSpPr/>
            <p:nvPr/>
          </p:nvSpPr>
          <p:spPr>
            <a:xfrm flipH="false" flipV="false" rot="0">
              <a:off x="0" y="0"/>
              <a:ext cx="8047795" cy="8047795"/>
            </a:xfrm>
            <a:custGeom>
              <a:avLst/>
              <a:gdLst/>
              <a:ahLst/>
              <a:cxnLst/>
              <a:rect r="r" b="b" t="t" l="l"/>
              <a:pathLst>
                <a:path h="8047795" w="8047795">
                  <a:moveTo>
                    <a:pt x="0" y="0"/>
                  </a:moveTo>
                  <a:lnTo>
                    <a:pt x="8047795" y="0"/>
                  </a:lnTo>
                  <a:lnTo>
                    <a:pt x="8047795" y="8047795"/>
                  </a:lnTo>
                  <a:lnTo>
                    <a:pt x="0" y="8047795"/>
                  </a:lnTo>
                  <a:lnTo>
                    <a:pt x="0" y="0"/>
                  </a:lnTo>
                  <a:close/>
                </a:path>
              </a:pathLst>
            </a:custGeom>
            <a:blipFill>
              <a:blip r:embed="rId2">
                <a:alphaModFix amt="44999"/>
              </a:blip>
              <a:stretch>
                <a:fillRect l="0" t="0" r="0" b="0"/>
              </a:stretch>
            </a:blipFill>
          </p:spPr>
        </p:sp>
        <p:sp>
          <p:nvSpPr>
            <p:cNvPr name="Freeform 8" id="8"/>
            <p:cNvSpPr/>
            <p:nvPr/>
          </p:nvSpPr>
          <p:spPr>
            <a:xfrm flipH="false" flipV="false" rot="0">
              <a:off x="0" y="8047795"/>
              <a:ext cx="8047795" cy="8047795"/>
            </a:xfrm>
            <a:custGeom>
              <a:avLst/>
              <a:gdLst/>
              <a:ahLst/>
              <a:cxnLst/>
              <a:rect r="r" b="b" t="t" l="l"/>
              <a:pathLst>
                <a:path h="8047795" w="8047795">
                  <a:moveTo>
                    <a:pt x="0" y="0"/>
                  </a:moveTo>
                  <a:lnTo>
                    <a:pt x="8047795" y="0"/>
                  </a:lnTo>
                  <a:lnTo>
                    <a:pt x="8047795" y="8047796"/>
                  </a:lnTo>
                  <a:lnTo>
                    <a:pt x="0" y="8047796"/>
                  </a:lnTo>
                  <a:lnTo>
                    <a:pt x="0" y="0"/>
                  </a:lnTo>
                  <a:close/>
                </a:path>
              </a:pathLst>
            </a:custGeom>
            <a:blipFill>
              <a:blip r:embed="rId2">
                <a:alphaModFix amt="44999"/>
              </a:blip>
              <a:stretch>
                <a:fillRect l="0" t="0" r="0" b="0"/>
              </a:stretch>
            </a:blipFill>
          </p:spPr>
        </p:sp>
        <p:grpSp>
          <p:nvGrpSpPr>
            <p:cNvPr name="Group 9" id="9"/>
            <p:cNvGrpSpPr/>
            <p:nvPr/>
          </p:nvGrpSpPr>
          <p:grpSpPr>
            <a:xfrm rot="0">
              <a:off x="1371600" y="2561395"/>
              <a:ext cx="21640800" cy="10972800"/>
              <a:chOff x="0" y="0"/>
              <a:chExt cx="4274726" cy="2167467"/>
            </a:xfrm>
          </p:grpSpPr>
          <p:sp>
            <p:nvSpPr>
              <p:cNvPr name="Freeform 10" id="10"/>
              <p:cNvSpPr/>
              <p:nvPr/>
            </p:nvSpPr>
            <p:spPr>
              <a:xfrm flipH="false" flipV="false" rot="0">
                <a:off x="0" y="0"/>
                <a:ext cx="4274726" cy="2167467"/>
              </a:xfrm>
              <a:custGeom>
                <a:avLst/>
                <a:gdLst/>
                <a:ahLst/>
                <a:cxnLst/>
                <a:rect r="r" b="b" t="t" l="l"/>
                <a:pathLst>
                  <a:path h="2167467" w="4274726">
                    <a:moveTo>
                      <a:pt x="14310" y="0"/>
                    </a:moveTo>
                    <a:lnTo>
                      <a:pt x="4260416" y="0"/>
                    </a:lnTo>
                    <a:cubicBezTo>
                      <a:pt x="4264211" y="0"/>
                      <a:pt x="4267851" y="1508"/>
                      <a:pt x="4270535" y="4191"/>
                    </a:cubicBezTo>
                    <a:cubicBezTo>
                      <a:pt x="4273218" y="6875"/>
                      <a:pt x="4274726" y="10515"/>
                      <a:pt x="4274726" y="14310"/>
                    </a:cubicBezTo>
                    <a:lnTo>
                      <a:pt x="4274726" y="2153157"/>
                    </a:lnTo>
                    <a:cubicBezTo>
                      <a:pt x="4274726" y="2156952"/>
                      <a:pt x="4273218" y="2160592"/>
                      <a:pt x="4270535" y="2163276"/>
                    </a:cubicBezTo>
                    <a:cubicBezTo>
                      <a:pt x="4267851" y="2165959"/>
                      <a:pt x="4264211" y="2167467"/>
                      <a:pt x="4260416" y="2167467"/>
                    </a:cubicBezTo>
                    <a:lnTo>
                      <a:pt x="14310" y="2167467"/>
                    </a:lnTo>
                    <a:cubicBezTo>
                      <a:pt x="10515" y="2167467"/>
                      <a:pt x="6875" y="2165959"/>
                      <a:pt x="4191" y="2163276"/>
                    </a:cubicBezTo>
                    <a:cubicBezTo>
                      <a:pt x="1508" y="2160592"/>
                      <a:pt x="0" y="2156952"/>
                      <a:pt x="0" y="2153157"/>
                    </a:cubicBezTo>
                    <a:lnTo>
                      <a:pt x="0" y="14310"/>
                    </a:lnTo>
                    <a:cubicBezTo>
                      <a:pt x="0" y="10515"/>
                      <a:pt x="1508" y="6875"/>
                      <a:pt x="4191" y="4191"/>
                    </a:cubicBezTo>
                    <a:cubicBezTo>
                      <a:pt x="6875" y="1508"/>
                      <a:pt x="10515" y="0"/>
                      <a:pt x="14310" y="0"/>
                    </a:cubicBezTo>
                    <a:close/>
                  </a:path>
                </a:pathLst>
              </a:custGeom>
              <a:solidFill>
                <a:srgbClr val="113566">
                  <a:alpha val="92941"/>
                </a:srgbClr>
              </a:solidFill>
              <a:ln cap="rnd">
                <a:noFill/>
                <a:prstDash val="solid"/>
                <a:round/>
              </a:ln>
            </p:spPr>
          </p:sp>
          <p:sp>
            <p:nvSpPr>
              <p:cNvPr name="TextBox 11" id="11"/>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5292162" y="1301044"/>
              <a:ext cx="13799676" cy="1158751"/>
            </a:xfrm>
            <a:custGeom>
              <a:avLst/>
              <a:gdLst/>
              <a:ahLst/>
              <a:cxnLst/>
              <a:rect r="r" b="b" t="t" l="l"/>
              <a:pathLst>
                <a:path h="1158751" w="13799676">
                  <a:moveTo>
                    <a:pt x="0" y="0"/>
                  </a:moveTo>
                  <a:lnTo>
                    <a:pt x="13799676" y="0"/>
                  </a:lnTo>
                  <a:lnTo>
                    <a:pt x="13799676" y="1158751"/>
                  </a:lnTo>
                  <a:lnTo>
                    <a:pt x="0" y="11587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1371600" y="3054271"/>
              <a:ext cx="4676959" cy="323135"/>
            </a:xfrm>
            <a:custGeom>
              <a:avLst/>
              <a:gdLst/>
              <a:ahLst/>
              <a:cxnLst/>
              <a:rect r="r" b="b" t="t" l="l"/>
              <a:pathLst>
                <a:path h="323135" w="4676959">
                  <a:moveTo>
                    <a:pt x="0" y="0"/>
                  </a:moveTo>
                  <a:lnTo>
                    <a:pt x="4676959" y="0"/>
                  </a:lnTo>
                  <a:lnTo>
                    <a:pt x="4676959" y="323136"/>
                  </a:lnTo>
                  <a:lnTo>
                    <a:pt x="0" y="3231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true" flipV="false" rot="0">
              <a:off x="18335441" y="3054271"/>
              <a:ext cx="4676959" cy="323135"/>
            </a:xfrm>
            <a:custGeom>
              <a:avLst/>
              <a:gdLst/>
              <a:ahLst/>
              <a:cxnLst/>
              <a:rect r="r" b="b" t="t" l="l"/>
              <a:pathLst>
                <a:path h="323135" w="4676959">
                  <a:moveTo>
                    <a:pt x="4676959" y="0"/>
                  </a:moveTo>
                  <a:lnTo>
                    <a:pt x="0" y="0"/>
                  </a:lnTo>
                  <a:lnTo>
                    <a:pt x="0" y="323136"/>
                  </a:lnTo>
                  <a:lnTo>
                    <a:pt x="4676959" y="323136"/>
                  </a:lnTo>
                  <a:lnTo>
                    <a:pt x="4676959"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673451" y="4663352"/>
              <a:ext cx="10920207" cy="7710146"/>
            </a:xfrm>
            <a:custGeom>
              <a:avLst/>
              <a:gdLst/>
              <a:ahLst/>
              <a:cxnLst/>
              <a:rect r="r" b="b" t="t" l="l"/>
              <a:pathLst>
                <a:path h="7710146" w="10920207">
                  <a:moveTo>
                    <a:pt x="0" y="0"/>
                  </a:moveTo>
                  <a:lnTo>
                    <a:pt x="10920207" y="0"/>
                  </a:lnTo>
                  <a:lnTo>
                    <a:pt x="10920207" y="7710146"/>
                  </a:lnTo>
                  <a:lnTo>
                    <a:pt x="0" y="7710146"/>
                  </a:lnTo>
                  <a:lnTo>
                    <a:pt x="0" y="0"/>
                  </a:lnTo>
                  <a:close/>
                </a:path>
              </a:pathLst>
            </a:custGeom>
            <a:blipFill>
              <a:blip r:embed="rId7"/>
              <a:stretch>
                <a:fillRect l="0" t="0" r="0" b="0"/>
              </a:stretch>
            </a:blipFill>
          </p:spPr>
        </p:sp>
        <p:sp>
          <p:nvSpPr>
            <p:cNvPr name="Freeform 16" id="16"/>
            <p:cNvSpPr/>
            <p:nvPr/>
          </p:nvSpPr>
          <p:spPr>
            <a:xfrm flipH="false" flipV="false" rot="0">
              <a:off x="12693616" y="4663352"/>
              <a:ext cx="11043935" cy="7710146"/>
            </a:xfrm>
            <a:custGeom>
              <a:avLst/>
              <a:gdLst/>
              <a:ahLst/>
              <a:cxnLst/>
              <a:rect r="r" b="b" t="t" l="l"/>
              <a:pathLst>
                <a:path h="7710146" w="11043935">
                  <a:moveTo>
                    <a:pt x="0" y="0"/>
                  </a:moveTo>
                  <a:lnTo>
                    <a:pt x="11043936" y="0"/>
                  </a:lnTo>
                  <a:lnTo>
                    <a:pt x="11043936" y="7710146"/>
                  </a:lnTo>
                  <a:lnTo>
                    <a:pt x="0" y="7710146"/>
                  </a:lnTo>
                  <a:lnTo>
                    <a:pt x="0" y="0"/>
                  </a:lnTo>
                  <a:close/>
                </a:path>
              </a:pathLst>
            </a:custGeom>
            <a:blipFill>
              <a:blip r:embed="rId8"/>
              <a:stretch>
                <a:fillRect l="0" t="0" r="0" b="0"/>
              </a:stretch>
            </a:blipFill>
          </p:spPr>
        </p:sp>
        <p:sp>
          <p:nvSpPr>
            <p:cNvPr name="TextBox 17" id="17"/>
            <p:cNvSpPr txBox="true"/>
            <p:nvPr/>
          </p:nvSpPr>
          <p:spPr>
            <a:xfrm rot="0">
              <a:off x="6133554" y="2557005"/>
              <a:ext cx="12170728" cy="1200192"/>
            </a:xfrm>
            <a:prstGeom prst="rect">
              <a:avLst/>
            </a:prstGeom>
          </p:spPr>
          <p:txBody>
            <a:bodyPr anchor="t" rtlCol="false" tIns="0" lIns="0" bIns="0" rIns="0">
              <a:spAutoFit/>
            </a:bodyPr>
            <a:lstStyle/>
            <a:p>
              <a:pPr algn="ctr">
                <a:lnSpc>
                  <a:spcPts val="6655"/>
                </a:lnSpc>
              </a:pPr>
              <a:r>
                <a:rPr lang="en-US" b="true" sz="5199">
                  <a:solidFill>
                    <a:srgbClr val="FFFFFF"/>
                  </a:solidFill>
                  <a:latin typeface="Neo Tech Bold"/>
                  <a:ea typeface="Neo Tech Bold"/>
                  <a:cs typeface="Neo Tech Bold"/>
                  <a:sym typeface="Neo Tech Bold"/>
                </a:rPr>
                <a:t>DESAIN RANCANGAN SISTEM</a:t>
              </a:r>
            </a:p>
          </p:txBody>
        </p:sp>
        <p:sp>
          <p:nvSpPr>
            <p:cNvPr name="TextBox 18" id="18"/>
            <p:cNvSpPr txBox="true"/>
            <p:nvPr/>
          </p:nvSpPr>
          <p:spPr>
            <a:xfrm rot="0">
              <a:off x="5515406" y="12567173"/>
              <a:ext cx="2429669" cy="547159"/>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Open Sans Bold"/>
                  <a:ea typeface="Open Sans Bold"/>
                  <a:cs typeface="Open Sans Bold"/>
                  <a:sym typeface="Open Sans Bold"/>
                </a:rPr>
                <a:t>DFD Level 3</a:t>
              </a:r>
            </a:p>
          </p:txBody>
        </p:sp>
        <p:sp>
          <p:nvSpPr>
            <p:cNvPr name="TextBox 19" id="19"/>
            <p:cNvSpPr txBox="true"/>
            <p:nvPr/>
          </p:nvSpPr>
          <p:spPr>
            <a:xfrm rot="0">
              <a:off x="14631089" y="12567173"/>
              <a:ext cx="7408704" cy="547159"/>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Open Sans Bold"/>
                  <a:ea typeface="Open Sans Bold"/>
                  <a:cs typeface="Open Sans Bold"/>
                  <a:sym typeface="Open Sans Bold"/>
                </a:rPr>
                <a:t>ERD (Entity Relationship Diaagram)</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13566"/>
        </a:solidFill>
      </p:bgPr>
    </p:bg>
    <p:spTree>
      <p:nvGrpSpPr>
        <p:cNvPr id="1" name=""/>
        <p:cNvGrpSpPr/>
        <p:nvPr/>
      </p:nvGrpSpPr>
      <p:grpSpPr>
        <a:xfrm>
          <a:off x="0" y="0"/>
          <a:ext cx="0" cy="0"/>
          <a:chOff x="0" y="0"/>
          <a:chExt cx="0" cy="0"/>
        </a:xfrm>
      </p:grpSpPr>
      <p:grpSp>
        <p:nvGrpSpPr>
          <p:cNvPr name="Group 2" id="2"/>
          <p:cNvGrpSpPr/>
          <p:nvPr/>
        </p:nvGrpSpPr>
        <p:grpSpPr>
          <a:xfrm rot="0">
            <a:off x="0" y="-892347"/>
            <a:ext cx="18288000" cy="12071693"/>
            <a:chOff x="0" y="0"/>
            <a:chExt cx="24384000" cy="16095591"/>
          </a:xfrm>
        </p:grpSpPr>
        <p:sp>
          <p:nvSpPr>
            <p:cNvPr name="Freeform 3" id="3"/>
            <p:cNvSpPr/>
            <p:nvPr/>
          </p:nvSpPr>
          <p:spPr>
            <a:xfrm flipH="false" flipV="false" rot="0">
              <a:off x="16336205" y="0"/>
              <a:ext cx="8047795" cy="8047795"/>
            </a:xfrm>
            <a:custGeom>
              <a:avLst/>
              <a:gdLst/>
              <a:ahLst/>
              <a:cxnLst/>
              <a:rect r="r" b="b" t="t" l="l"/>
              <a:pathLst>
                <a:path h="8047795" w="8047795">
                  <a:moveTo>
                    <a:pt x="0" y="0"/>
                  </a:moveTo>
                  <a:lnTo>
                    <a:pt x="8047795" y="0"/>
                  </a:lnTo>
                  <a:lnTo>
                    <a:pt x="8047795" y="8047795"/>
                  </a:lnTo>
                  <a:lnTo>
                    <a:pt x="0" y="8047795"/>
                  </a:lnTo>
                  <a:lnTo>
                    <a:pt x="0" y="0"/>
                  </a:lnTo>
                  <a:close/>
                </a:path>
              </a:pathLst>
            </a:custGeom>
            <a:blipFill>
              <a:blip r:embed="rId2">
                <a:alphaModFix amt="44999"/>
              </a:blip>
              <a:stretch>
                <a:fillRect l="0" t="0" r="0" b="0"/>
              </a:stretch>
            </a:blipFill>
          </p:spPr>
        </p:sp>
        <p:sp>
          <p:nvSpPr>
            <p:cNvPr name="Freeform 4" id="4"/>
            <p:cNvSpPr/>
            <p:nvPr/>
          </p:nvSpPr>
          <p:spPr>
            <a:xfrm flipH="false" flipV="false" rot="0">
              <a:off x="8168102" y="0"/>
              <a:ext cx="8047795" cy="8047795"/>
            </a:xfrm>
            <a:custGeom>
              <a:avLst/>
              <a:gdLst/>
              <a:ahLst/>
              <a:cxnLst/>
              <a:rect r="r" b="b" t="t" l="l"/>
              <a:pathLst>
                <a:path h="8047795" w="8047795">
                  <a:moveTo>
                    <a:pt x="0" y="0"/>
                  </a:moveTo>
                  <a:lnTo>
                    <a:pt x="8047796" y="0"/>
                  </a:lnTo>
                  <a:lnTo>
                    <a:pt x="8047796" y="8047795"/>
                  </a:lnTo>
                  <a:lnTo>
                    <a:pt x="0" y="8047795"/>
                  </a:lnTo>
                  <a:lnTo>
                    <a:pt x="0" y="0"/>
                  </a:lnTo>
                  <a:close/>
                </a:path>
              </a:pathLst>
            </a:custGeom>
            <a:blipFill>
              <a:blip r:embed="rId2">
                <a:alphaModFix amt="44999"/>
              </a:blip>
              <a:stretch>
                <a:fillRect l="0" t="0" r="0" b="0"/>
              </a:stretch>
            </a:blipFill>
          </p:spPr>
        </p:sp>
        <p:sp>
          <p:nvSpPr>
            <p:cNvPr name="Freeform 5" id="5"/>
            <p:cNvSpPr/>
            <p:nvPr/>
          </p:nvSpPr>
          <p:spPr>
            <a:xfrm flipH="false" flipV="false" rot="0">
              <a:off x="16336205" y="8047795"/>
              <a:ext cx="8047795" cy="8047795"/>
            </a:xfrm>
            <a:custGeom>
              <a:avLst/>
              <a:gdLst/>
              <a:ahLst/>
              <a:cxnLst/>
              <a:rect r="r" b="b" t="t" l="l"/>
              <a:pathLst>
                <a:path h="8047795" w="8047795">
                  <a:moveTo>
                    <a:pt x="0" y="0"/>
                  </a:moveTo>
                  <a:lnTo>
                    <a:pt x="8047795" y="0"/>
                  </a:lnTo>
                  <a:lnTo>
                    <a:pt x="8047795" y="8047796"/>
                  </a:lnTo>
                  <a:lnTo>
                    <a:pt x="0" y="8047796"/>
                  </a:lnTo>
                  <a:lnTo>
                    <a:pt x="0" y="0"/>
                  </a:lnTo>
                  <a:close/>
                </a:path>
              </a:pathLst>
            </a:custGeom>
            <a:blipFill>
              <a:blip r:embed="rId2">
                <a:alphaModFix amt="44999"/>
              </a:blip>
              <a:stretch>
                <a:fillRect l="0" t="0" r="0" b="0"/>
              </a:stretch>
            </a:blipFill>
          </p:spPr>
        </p:sp>
        <p:sp>
          <p:nvSpPr>
            <p:cNvPr name="Freeform 6" id="6"/>
            <p:cNvSpPr/>
            <p:nvPr/>
          </p:nvSpPr>
          <p:spPr>
            <a:xfrm flipH="false" flipV="false" rot="0">
              <a:off x="8168102" y="8047795"/>
              <a:ext cx="8047795" cy="8047795"/>
            </a:xfrm>
            <a:custGeom>
              <a:avLst/>
              <a:gdLst/>
              <a:ahLst/>
              <a:cxnLst/>
              <a:rect r="r" b="b" t="t" l="l"/>
              <a:pathLst>
                <a:path h="8047795" w="8047795">
                  <a:moveTo>
                    <a:pt x="0" y="0"/>
                  </a:moveTo>
                  <a:lnTo>
                    <a:pt x="8047796" y="0"/>
                  </a:lnTo>
                  <a:lnTo>
                    <a:pt x="8047796" y="8047796"/>
                  </a:lnTo>
                  <a:lnTo>
                    <a:pt x="0" y="8047796"/>
                  </a:lnTo>
                  <a:lnTo>
                    <a:pt x="0" y="0"/>
                  </a:lnTo>
                  <a:close/>
                </a:path>
              </a:pathLst>
            </a:custGeom>
            <a:blipFill>
              <a:blip r:embed="rId2">
                <a:alphaModFix amt="44999"/>
              </a:blip>
              <a:stretch>
                <a:fillRect l="0" t="0" r="0" b="0"/>
              </a:stretch>
            </a:blipFill>
          </p:spPr>
        </p:sp>
        <p:sp>
          <p:nvSpPr>
            <p:cNvPr name="Freeform 7" id="7"/>
            <p:cNvSpPr/>
            <p:nvPr/>
          </p:nvSpPr>
          <p:spPr>
            <a:xfrm flipH="false" flipV="false" rot="0">
              <a:off x="0" y="0"/>
              <a:ext cx="8047795" cy="8047795"/>
            </a:xfrm>
            <a:custGeom>
              <a:avLst/>
              <a:gdLst/>
              <a:ahLst/>
              <a:cxnLst/>
              <a:rect r="r" b="b" t="t" l="l"/>
              <a:pathLst>
                <a:path h="8047795" w="8047795">
                  <a:moveTo>
                    <a:pt x="0" y="0"/>
                  </a:moveTo>
                  <a:lnTo>
                    <a:pt x="8047795" y="0"/>
                  </a:lnTo>
                  <a:lnTo>
                    <a:pt x="8047795" y="8047795"/>
                  </a:lnTo>
                  <a:lnTo>
                    <a:pt x="0" y="8047795"/>
                  </a:lnTo>
                  <a:lnTo>
                    <a:pt x="0" y="0"/>
                  </a:lnTo>
                  <a:close/>
                </a:path>
              </a:pathLst>
            </a:custGeom>
            <a:blipFill>
              <a:blip r:embed="rId2">
                <a:alphaModFix amt="44999"/>
              </a:blip>
              <a:stretch>
                <a:fillRect l="0" t="0" r="0" b="0"/>
              </a:stretch>
            </a:blipFill>
          </p:spPr>
        </p:sp>
        <p:sp>
          <p:nvSpPr>
            <p:cNvPr name="Freeform 8" id="8"/>
            <p:cNvSpPr/>
            <p:nvPr/>
          </p:nvSpPr>
          <p:spPr>
            <a:xfrm flipH="false" flipV="false" rot="0">
              <a:off x="0" y="8047795"/>
              <a:ext cx="8047795" cy="8047795"/>
            </a:xfrm>
            <a:custGeom>
              <a:avLst/>
              <a:gdLst/>
              <a:ahLst/>
              <a:cxnLst/>
              <a:rect r="r" b="b" t="t" l="l"/>
              <a:pathLst>
                <a:path h="8047795" w="8047795">
                  <a:moveTo>
                    <a:pt x="0" y="0"/>
                  </a:moveTo>
                  <a:lnTo>
                    <a:pt x="8047795" y="0"/>
                  </a:lnTo>
                  <a:lnTo>
                    <a:pt x="8047795" y="8047796"/>
                  </a:lnTo>
                  <a:lnTo>
                    <a:pt x="0" y="8047796"/>
                  </a:lnTo>
                  <a:lnTo>
                    <a:pt x="0" y="0"/>
                  </a:lnTo>
                  <a:close/>
                </a:path>
              </a:pathLst>
            </a:custGeom>
            <a:blipFill>
              <a:blip r:embed="rId2">
                <a:alphaModFix amt="44999"/>
              </a:blip>
              <a:stretch>
                <a:fillRect l="0" t="0" r="0" b="0"/>
              </a:stretch>
            </a:blipFill>
          </p:spPr>
        </p:sp>
        <p:grpSp>
          <p:nvGrpSpPr>
            <p:cNvPr name="Group 9" id="9"/>
            <p:cNvGrpSpPr/>
            <p:nvPr/>
          </p:nvGrpSpPr>
          <p:grpSpPr>
            <a:xfrm rot="0">
              <a:off x="1371600" y="2561395"/>
              <a:ext cx="21640800" cy="10972800"/>
              <a:chOff x="0" y="0"/>
              <a:chExt cx="4274726" cy="2167467"/>
            </a:xfrm>
          </p:grpSpPr>
          <p:sp>
            <p:nvSpPr>
              <p:cNvPr name="Freeform 10" id="10"/>
              <p:cNvSpPr/>
              <p:nvPr/>
            </p:nvSpPr>
            <p:spPr>
              <a:xfrm flipH="false" flipV="false" rot="0">
                <a:off x="0" y="0"/>
                <a:ext cx="4274726" cy="2167467"/>
              </a:xfrm>
              <a:custGeom>
                <a:avLst/>
                <a:gdLst/>
                <a:ahLst/>
                <a:cxnLst/>
                <a:rect r="r" b="b" t="t" l="l"/>
                <a:pathLst>
                  <a:path h="2167467" w="4274726">
                    <a:moveTo>
                      <a:pt x="14310" y="0"/>
                    </a:moveTo>
                    <a:lnTo>
                      <a:pt x="4260416" y="0"/>
                    </a:lnTo>
                    <a:cubicBezTo>
                      <a:pt x="4264211" y="0"/>
                      <a:pt x="4267851" y="1508"/>
                      <a:pt x="4270535" y="4191"/>
                    </a:cubicBezTo>
                    <a:cubicBezTo>
                      <a:pt x="4273218" y="6875"/>
                      <a:pt x="4274726" y="10515"/>
                      <a:pt x="4274726" y="14310"/>
                    </a:cubicBezTo>
                    <a:lnTo>
                      <a:pt x="4274726" y="2153157"/>
                    </a:lnTo>
                    <a:cubicBezTo>
                      <a:pt x="4274726" y="2156952"/>
                      <a:pt x="4273218" y="2160592"/>
                      <a:pt x="4270535" y="2163276"/>
                    </a:cubicBezTo>
                    <a:cubicBezTo>
                      <a:pt x="4267851" y="2165959"/>
                      <a:pt x="4264211" y="2167467"/>
                      <a:pt x="4260416" y="2167467"/>
                    </a:cubicBezTo>
                    <a:lnTo>
                      <a:pt x="14310" y="2167467"/>
                    </a:lnTo>
                    <a:cubicBezTo>
                      <a:pt x="10515" y="2167467"/>
                      <a:pt x="6875" y="2165959"/>
                      <a:pt x="4191" y="2163276"/>
                    </a:cubicBezTo>
                    <a:cubicBezTo>
                      <a:pt x="1508" y="2160592"/>
                      <a:pt x="0" y="2156952"/>
                      <a:pt x="0" y="2153157"/>
                    </a:cubicBezTo>
                    <a:lnTo>
                      <a:pt x="0" y="14310"/>
                    </a:lnTo>
                    <a:cubicBezTo>
                      <a:pt x="0" y="10515"/>
                      <a:pt x="1508" y="6875"/>
                      <a:pt x="4191" y="4191"/>
                    </a:cubicBezTo>
                    <a:cubicBezTo>
                      <a:pt x="6875" y="1508"/>
                      <a:pt x="10515" y="0"/>
                      <a:pt x="14310" y="0"/>
                    </a:cubicBezTo>
                    <a:close/>
                  </a:path>
                </a:pathLst>
              </a:custGeom>
              <a:solidFill>
                <a:srgbClr val="113566">
                  <a:alpha val="92941"/>
                </a:srgbClr>
              </a:solidFill>
              <a:ln cap="rnd">
                <a:noFill/>
                <a:prstDash val="solid"/>
                <a:round/>
              </a:ln>
            </p:spPr>
          </p:sp>
          <p:sp>
            <p:nvSpPr>
              <p:cNvPr name="TextBox 11" id="11"/>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5292162" y="1301044"/>
              <a:ext cx="13799676" cy="1158751"/>
            </a:xfrm>
            <a:custGeom>
              <a:avLst/>
              <a:gdLst/>
              <a:ahLst/>
              <a:cxnLst/>
              <a:rect r="r" b="b" t="t" l="l"/>
              <a:pathLst>
                <a:path h="1158751" w="13799676">
                  <a:moveTo>
                    <a:pt x="0" y="0"/>
                  </a:moveTo>
                  <a:lnTo>
                    <a:pt x="13799676" y="0"/>
                  </a:lnTo>
                  <a:lnTo>
                    <a:pt x="13799676" y="1158751"/>
                  </a:lnTo>
                  <a:lnTo>
                    <a:pt x="0" y="11587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1371600" y="3054271"/>
              <a:ext cx="4676959" cy="323135"/>
            </a:xfrm>
            <a:custGeom>
              <a:avLst/>
              <a:gdLst/>
              <a:ahLst/>
              <a:cxnLst/>
              <a:rect r="r" b="b" t="t" l="l"/>
              <a:pathLst>
                <a:path h="323135" w="4676959">
                  <a:moveTo>
                    <a:pt x="0" y="0"/>
                  </a:moveTo>
                  <a:lnTo>
                    <a:pt x="4676959" y="0"/>
                  </a:lnTo>
                  <a:lnTo>
                    <a:pt x="4676959" y="323136"/>
                  </a:lnTo>
                  <a:lnTo>
                    <a:pt x="0" y="3231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true" flipV="false" rot="0">
              <a:off x="18240782" y="3054271"/>
              <a:ext cx="4676959" cy="323135"/>
            </a:xfrm>
            <a:custGeom>
              <a:avLst/>
              <a:gdLst/>
              <a:ahLst/>
              <a:cxnLst/>
              <a:rect r="r" b="b" t="t" l="l"/>
              <a:pathLst>
                <a:path h="323135" w="4676959">
                  <a:moveTo>
                    <a:pt x="4676959" y="0"/>
                  </a:moveTo>
                  <a:lnTo>
                    <a:pt x="0" y="0"/>
                  </a:lnTo>
                  <a:lnTo>
                    <a:pt x="0" y="323136"/>
                  </a:lnTo>
                  <a:lnTo>
                    <a:pt x="4676959" y="323136"/>
                  </a:lnTo>
                  <a:lnTo>
                    <a:pt x="4676959"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76200" y="6134895"/>
              <a:ext cx="11021673" cy="5510836"/>
            </a:xfrm>
            <a:custGeom>
              <a:avLst/>
              <a:gdLst/>
              <a:ahLst/>
              <a:cxnLst/>
              <a:rect r="r" b="b" t="t" l="l"/>
              <a:pathLst>
                <a:path h="5510836" w="11021673">
                  <a:moveTo>
                    <a:pt x="0" y="0"/>
                  </a:moveTo>
                  <a:lnTo>
                    <a:pt x="11021673" y="0"/>
                  </a:lnTo>
                  <a:lnTo>
                    <a:pt x="11021673" y="5510836"/>
                  </a:lnTo>
                  <a:lnTo>
                    <a:pt x="0" y="5510836"/>
                  </a:lnTo>
                  <a:lnTo>
                    <a:pt x="0" y="0"/>
                  </a:lnTo>
                  <a:close/>
                </a:path>
              </a:pathLst>
            </a:custGeom>
            <a:blipFill>
              <a:blip r:embed="rId7"/>
              <a:stretch>
                <a:fillRect l="0" t="0" r="0" b="0"/>
              </a:stretch>
            </a:blipFill>
          </p:spPr>
        </p:sp>
        <p:sp>
          <p:nvSpPr>
            <p:cNvPr name="Freeform 16" id="16"/>
            <p:cNvSpPr/>
            <p:nvPr/>
          </p:nvSpPr>
          <p:spPr>
            <a:xfrm flipH="false" flipV="false" rot="0">
              <a:off x="11282671" y="6134895"/>
              <a:ext cx="12999729" cy="4440501"/>
            </a:xfrm>
            <a:custGeom>
              <a:avLst/>
              <a:gdLst/>
              <a:ahLst/>
              <a:cxnLst/>
              <a:rect r="r" b="b" t="t" l="l"/>
              <a:pathLst>
                <a:path h="4440501" w="12999729">
                  <a:moveTo>
                    <a:pt x="0" y="0"/>
                  </a:moveTo>
                  <a:lnTo>
                    <a:pt x="12999729" y="0"/>
                  </a:lnTo>
                  <a:lnTo>
                    <a:pt x="12999729" y="4440502"/>
                  </a:lnTo>
                  <a:lnTo>
                    <a:pt x="0" y="4440502"/>
                  </a:lnTo>
                  <a:lnTo>
                    <a:pt x="0" y="0"/>
                  </a:lnTo>
                  <a:close/>
                </a:path>
              </a:pathLst>
            </a:custGeom>
            <a:blipFill>
              <a:blip r:embed="rId8"/>
              <a:stretch>
                <a:fillRect l="0" t="0" r="0" b="0"/>
              </a:stretch>
            </a:blipFill>
          </p:spPr>
        </p:sp>
        <p:sp>
          <p:nvSpPr>
            <p:cNvPr name="TextBox 17" id="17"/>
            <p:cNvSpPr txBox="true"/>
            <p:nvPr/>
          </p:nvSpPr>
          <p:spPr>
            <a:xfrm rot="0">
              <a:off x="6133554" y="2537955"/>
              <a:ext cx="12170728" cy="1386205"/>
            </a:xfrm>
            <a:prstGeom prst="rect">
              <a:avLst/>
            </a:prstGeom>
          </p:spPr>
          <p:txBody>
            <a:bodyPr anchor="t" rtlCol="false" tIns="0" lIns="0" bIns="0" rIns="0">
              <a:spAutoFit/>
            </a:bodyPr>
            <a:lstStyle/>
            <a:p>
              <a:pPr algn="ctr">
                <a:lnSpc>
                  <a:spcPts val="7679"/>
                </a:lnSpc>
              </a:pPr>
              <a:r>
                <a:rPr lang="en-US" b="true" sz="5999">
                  <a:solidFill>
                    <a:srgbClr val="FFFFFF"/>
                  </a:solidFill>
                  <a:latin typeface="Neo Tech Bold"/>
                  <a:ea typeface="Neo Tech Bold"/>
                  <a:cs typeface="Neo Tech Bold"/>
                  <a:sym typeface="Neo Tech Bold"/>
                </a:rPr>
                <a:t>HASIL</a:t>
              </a:r>
            </a:p>
          </p:txBody>
        </p:sp>
        <p:sp>
          <p:nvSpPr>
            <p:cNvPr name="TextBox 18" id="18"/>
            <p:cNvSpPr txBox="true"/>
            <p:nvPr/>
          </p:nvSpPr>
          <p:spPr>
            <a:xfrm rot="0">
              <a:off x="4023898" y="11774301"/>
              <a:ext cx="2965609" cy="547159"/>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Open Sans Bold"/>
                  <a:ea typeface="Open Sans Bold"/>
                  <a:cs typeface="Open Sans Bold"/>
                  <a:sym typeface="Open Sans Bold"/>
                </a:rPr>
                <a:t>Test Hal Login</a:t>
              </a:r>
            </a:p>
          </p:txBody>
        </p:sp>
        <p:sp>
          <p:nvSpPr>
            <p:cNvPr name="TextBox 19" id="19"/>
            <p:cNvSpPr txBox="true"/>
            <p:nvPr/>
          </p:nvSpPr>
          <p:spPr>
            <a:xfrm rot="0">
              <a:off x="1371600" y="4753972"/>
              <a:ext cx="12170728" cy="933873"/>
            </a:xfrm>
            <a:prstGeom prst="rect">
              <a:avLst/>
            </a:prstGeom>
          </p:spPr>
          <p:txBody>
            <a:bodyPr anchor="t" rtlCol="false" tIns="0" lIns="0" bIns="0" rIns="0">
              <a:spAutoFit/>
            </a:bodyPr>
            <a:lstStyle/>
            <a:p>
              <a:pPr algn="just">
                <a:lnSpc>
                  <a:spcPts val="5120"/>
                </a:lnSpc>
              </a:pPr>
              <a:r>
                <a:rPr lang="en-US" b="true" sz="4000">
                  <a:solidFill>
                    <a:srgbClr val="FFFFFF"/>
                  </a:solidFill>
                  <a:latin typeface="Neo Tech Bold"/>
                  <a:ea typeface="Neo Tech Bold"/>
                  <a:cs typeface="Neo Tech Bold"/>
                  <a:sym typeface="Neo Tech Bold"/>
                </a:rPr>
                <a:t>PENGUJIAN SISTEM</a:t>
              </a:r>
            </a:p>
          </p:txBody>
        </p:sp>
        <p:sp>
          <p:nvSpPr>
            <p:cNvPr name="TextBox 20" id="20"/>
            <p:cNvSpPr txBox="true"/>
            <p:nvPr/>
          </p:nvSpPr>
          <p:spPr>
            <a:xfrm rot="0">
              <a:off x="13644161" y="10766521"/>
              <a:ext cx="8276749" cy="547159"/>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Open Sans Bold"/>
                  <a:ea typeface="Open Sans Bold"/>
                  <a:cs typeface="Open Sans Bold"/>
                  <a:sym typeface="Open Sans Bold"/>
                </a:rPr>
                <a:t>Test Manajemen Data Pegawai (Admin)</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13566"/>
        </a:solidFill>
      </p:bgPr>
    </p:bg>
    <p:spTree>
      <p:nvGrpSpPr>
        <p:cNvPr id="1" name=""/>
        <p:cNvGrpSpPr/>
        <p:nvPr/>
      </p:nvGrpSpPr>
      <p:grpSpPr>
        <a:xfrm>
          <a:off x="0" y="0"/>
          <a:ext cx="0" cy="0"/>
          <a:chOff x="0" y="0"/>
          <a:chExt cx="0" cy="0"/>
        </a:xfrm>
      </p:grpSpPr>
      <p:grpSp>
        <p:nvGrpSpPr>
          <p:cNvPr name="Group 2" id="2"/>
          <p:cNvGrpSpPr/>
          <p:nvPr/>
        </p:nvGrpSpPr>
        <p:grpSpPr>
          <a:xfrm rot="0">
            <a:off x="0" y="-892347"/>
            <a:ext cx="18288000" cy="12071693"/>
            <a:chOff x="0" y="0"/>
            <a:chExt cx="24384000" cy="16095591"/>
          </a:xfrm>
        </p:grpSpPr>
        <p:sp>
          <p:nvSpPr>
            <p:cNvPr name="Freeform 3" id="3"/>
            <p:cNvSpPr/>
            <p:nvPr/>
          </p:nvSpPr>
          <p:spPr>
            <a:xfrm flipH="false" flipV="false" rot="0">
              <a:off x="16336205" y="0"/>
              <a:ext cx="8047795" cy="8047795"/>
            </a:xfrm>
            <a:custGeom>
              <a:avLst/>
              <a:gdLst/>
              <a:ahLst/>
              <a:cxnLst/>
              <a:rect r="r" b="b" t="t" l="l"/>
              <a:pathLst>
                <a:path h="8047795" w="8047795">
                  <a:moveTo>
                    <a:pt x="0" y="0"/>
                  </a:moveTo>
                  <a:lnTo>
                    <a:pt x="8047795" y="0"/>
                  </a:lnTo>
                  <a:lnTo>
                    <a:pt x="8047795" y="8047795"/>
                  </a:lnTo>
                  <a:lnTo>
                    <a:pt x="0" y="8047795"/>
                  </a:lnTo>
                  <a:lnTo>
                    <a:pt x="0" y="0"/>
                  </a:lnTo>
                  <a:close/>
                </a:path>
              </a:pathLst>
            </a:custGeom>
            <a:blipFill>
              <a:blip r:embed="rId2">
                <a:alphaModFix amt="44999"/>
              </a:blip>
              <a:stretch>
                <a:fillRect l="0" t="0" r="0" b="0"/>
              </a:stretch>
            </a:blipFill>
          </p:spPr>
        </p:sp>
        <p:sp>
          <p:nvSpPr>
            <p:cNvPr name="Freeform 4" id="4"/>
            <p:cNvSpPr/>
            <p:nvPr/>
          </p:nvSpPr>
          <p:spPr>
            <a:xfrm flipH="false" flipV="false" rot="0">
              <a:off x="8168102" y="0"/>
              <a:ext cx="8047795" cy="8047795"/>
            </a:xfrm>
            <a:custGeom>
              <a:avLst/>
              <a:gdLst/>
              <a:ahLst/>
              <a:cxnLst/>
              <a:rect r="r" b="b" t="t" l="l"/>
              <a:pathLst>
                <a:path h="8047795" w="8047795">
                  <a:moveTo>
                    <a:pt x="0" y="0"/>
                  </a:moveTo>
                  <a:lnTo>
                    <a:pt x="8047796" y="0"/>
                  </a:lnTo>
                  <a:lnTo>
                    <a:pt x="8047796" y="8047795"/>
                  </a:lnTo>
                  <a:lnTo>
                    <a:pt x="0" y="8047795"/>
                  </a:lnTo>
                  <a:lnTo>
                    <a:pt x="0" y="0"/>
                  </a:lnTo>
                  <a:close/>
                </a:path>
              </a:pathLst>
            </a:custGeom>
            <a:blipFill>
              <a:blip r:embed="rId2">
                <a:alphaModFix amt="44999"/>
              </a:blip>
              <a:stretch>
                <a:fillRect l="0" t="0" r="0" b="0"/>
              </a:stretch>
            </a:blipFill>
          </p:spPr>
        </p:sp>
        <p:sp>
          <p:nvSpPr>
            <p:cNvPr name="Freeform 5" id="5"/>
            <p:cNvSpPr/>
            <p:nvPr/>
          </p:nvSpPr>
          <p:spPr>
            <a:xfrm flipH="false" flipV="false" rot="0">
              <a:off x="16336205" y="8047795"/>
              <a:ext cx="8047795" cy="8047795"/>
            </a:xfrm>
            <a:custGeom>
              <a:avLst/>
              <a:gdLst/>
              <a:ahLst/>
              <a:cxnLst/>
              <a:rect r="r" b="b" t="t" l="l"/>
              <a:pathLst>
                <a:path h="8047795" w="8047795">
                  <a:moveTo>
                    <a:pt x="0" y="0"/>
                  </a:moveTo>
                  <a:lnTo>
                    <a:pt x="8047795" y="0"/>
                  </a:lnTo>
                  <a:lnTo>
                    <a:pt x="8047795" y="8047796"/>
                  </a:lnTo>
                  <a:lnTo>
                    <a:pt x="0" y="8047796"/>
                  </a:lnTo>
                  <a:lnTo>
                    <a:pt x="0" y="0"/>
                  </a:lnTo>
                  <a:close/>
                </a:path>
              </a:pathLst>
            </a:custGeom>
            <a:blipFill>
              <a:blip r:embed="rId2">
                <a:alphaModFix amt="44999"/>
              </a:blip>
              <a:stretch>
                <a:fillRect l="0" t="0" r="0" b="0"/>
              </a:stretch>
            </a:blipFill>
          </p:spPr>
        </p:sp>
        <p:sp>
          <p:nvSpPr>
            <p:cNvPr name="Freeform 6" id="6"/>
            <p:cNvSpPr/>
            <p:nvPr/>
          </p:nvSpPr>
          <p:spPr>
            <a:xfrm flipH="false" flipV="false" rot="0">
              <a:off x="8168102" y="8047795"/>
              <a:ext cx="8047795" cy="8047795"/>
            </a:xfrm>
            <a:custGeom>
              <a:avLst/>
              <a:gdLst/>
              <a:ahLst/>
              <a:cxnLst/>
              <a:rect r="r" b="b" t="t" l="l"/>
              <a:pathLst>
                <a:path h="8047795" w="8047795">
                  <a:moveTo>
                    <a:pt x="0" y="0"/>
                  </a:moveTo>
                  <a:lnTo>
                    <a:pt x="8047796" y="0"/>
                  </a:lnTo>
                  <a:lnTo>
                    <a:pt x="8047796" y="8047796"/>
                  </a:lnTo>
                  <a:lnTo>
                    <a:pt x="0" y="8047796"/>
                  </a:lnTo>
                  <a:lnTo>
                    <a:pt x="0" y="0"/>
                  </a:lnTo>
                  <a:close/>
                </a:path>
              </a:pathLst>
            </a:custGeom>
            <a:blipFill>
              <a:blip r:embed="rId2">
                <a:alphaModFix amt="44999"/>
              </a:blip>
              <a:stretch>
                <a:fillRect l="0" t="0" r="0" b="0"/>
              </a:stretch>
            </a:blipFill>
          </p:spPr>
        </p:sp>
        <p:sp>
          <p:nvSpPr>
            <p:cNvPr name="Freeform 7" id="7"/>
            <p:cNvSpPr/>
            <p:nvPr/>
          </p:nvSpPr>
          <p:spPr>
            <a:xfrm flipH="false" flipV="false" rot="0">
              <a:off x="0" y="0"/>
              <a:ext cx="8047795" cy="8047795"/>
            </a:xfrm>
            <a:custGeom>
              <a:avLst/>
              <a:gdLst/>
              <a:ahLst/>
              <a:cxnLst/>
              <a:rect r="r" b="b" t="t" l="l"/>
              <a:pathLst>
                <a:path h="8047795" w="8047795">
                  <a:moveTo>
                    <a:pt x="0" y="0"/>
                  </a:moveTo>
                  <a:lnTo>
                    <a:pt x="8047795" y="0"/>
                  </a:lnTo>
                  <a:lnTo>
                    <a:pt x="8047795" y="8047795"/>
                  </a:lnTo>
                  <a:lnTo>
                    <a:pt x="0" y="8047795"/>
                  </a:lnTo>
                  <a:lnTo>
                    <a:pt x="0" y="0"/>
                  </a:lnTo>
                  <a:close/>
                </a:path>
              </a:pathLst>
            </a:custGeom>
            <a:blipFill>
              <a:blip r:embed="rId2">
                <a:alphaModFix amt="44999"/>
              </a:blip>
              <a:stretch>
                <a:fillRect l="0" t="0" r="0" b="0"/>
              </a:stretch>
            </a:blipFill>
          </p:spPr>
        </p:sp>
        <p:sp>
          <p:nvSpPr>
            <p:cNvPr name="Freeform 8" id="8"/>
            <p:cNvSpPr/>
            <p:nvPr/>
          </p:nvSpPr>
          <p:spPr>
            <a:xfrm flipH="false" flipV="false" rot="0">
              <a:off x="0" y="8047795"/>
              <a:ext cx="8047795" cy="8047795"/>
            </a:xfrm>
            <a:custGeom>
              <a:avLst/>
              <a:gdLst/>
              <a:ahLst/>
              <a:cxnLst/>
              <a:rect r="r" b="b" t="t" l="l"/>
              <a:pathLst>
                <a:path h="8047795" w="8047795">
                  <a:moveTo>
                    <a:pt x="0" y="0"/>
                  </a:moveTo>
                  <a:lnTo>
                    <a:pt x="8047795" y="0"/>
                  </a:lnTo>
                  <a:lnTo>
                    <a:pt x="8047795" y="8047796"/>
                  </a:lnTo>
                  <a:lnTo>
                    <a:pt x="0" y="8047796"/>
                  </a:lnTo>
                  <a:lnTo>
                    <a:pt x="0" y="0"/>
                  </a:lnTo>
                  <a:close/>
                </a:path>
              </a:pathLst>
            </a:custGeom>
            <a:blipFill>
              <a:blip r:embed="rId2">
                <a:alphaModFix amt="44999"/>
              </a:blip>
              <a:stretch>
                <a:fillRect l="0" t="0" r="0" b="0"/>
              </a:stretch>
            </a:blipFill>
          </p:spPr>
        </p:sp>
        <p:grpSp>
          <p:nvGrpSpPr>
            <p:cNvPr name="Group 9" id="9"/>
            <p:cNvGrpSpPr/>
            <p:nvPr/>
          </p:nvGrpSpPr>
          <p:grpSpPr>
            <a:xfrm rot="0">
              <a:off x="1371600" y="2561395"/>
              <a:ext cx="21640800" cy="10972800"/>
              <a:chOff x="0" y="0"/>
              <a:chExt cx="4274726" cy="2167467"/>
            </a:xfrm>
          </p:grpSpPr>
          <p:sp>
            <p:nvSpPr>
              <p:cNvPr name="Freeform 10" id="10"/>
              <p:cNvSpPr/>
              <p:nvPr/>
            </p:nvSpPr>
            <p:spPr>
              <a:xfrm flipH="false" flipV="false" rot="0">
                <a:off x="0" y="0"/>
                <a:ext cx="4274726" cy="2167467"/>
              </a:xfrm>
              <a:custGeom>
                <a:avLst/>
                <a:gdLst/>
                <a:ahLst/>
                <a:cxnLst/>
                <a:rect r="r" b="b" t="t" l="l"/>
                <a:pathLst>
                  <a:path h="2167467" w="4274726">
                    <a:moveTo>
                      <a:pt x="14310" y="0"/>
                    </a:moveTo>
                    <a:lnTo>
                      <a:pt x="4260416" y="0"/>
                    </a:lnTo>
                    <a:cubicBezTo>
                      <a:pt x="4264211" y="0"/>
                      <a:pt x="4267851" y="1508"/>
                      <a:pt x="4270535" y="4191"/>
                    </a:cubicBezTo>
                    <a:cubicBezTo>
                      <a:pt x="4273218" y="6875"/>
                      <a:pt x="4274726" y="10515"/>
                      <a:pt x="4274726" y="14310"/>
                    </a:cubicBezTo>
                    <a:lnTo>
                      <a:pt x="4274726" y="2153157"/>
                    </a:lnTo>
                    <a:cubicBezTo>
                      <a:pt x="4274726" y="2156952"/>
                      <a:pt x="4273218" y="2160592"/>
                      <a:pt x="4270535" y="2163276"/>
                    </a:cubicBezTo>
                    <a:cubicBezTo>
                      <a:pt x="4267851" y="2165959"/>
                      <a:pt x="4264211" y="2167467"/>
                      <a:pt x="4260416" y="2167467"/>
                    </a:cubicBezTo>
                    <a:lnTo>
                      <a:pt x="14310" y="2167467"/>
                    </a:lnTo>
                    <a:cubicBezTo>
                      <a:pt x="10515" y="2167467"/>
                      <a:pt x="6875" y="2165959"/>
                      <a:pt x="4191" y="2163276"/>
                    </a:cubicBezTo>
                    <a:cubicBezTo>
                      <a:pt x="1508" y="2160592"/>
                      <a:pt x="0" y="2156952"/>
                      <a:pt x="0" y="2153157"/>
                    </a:cubicBezTo>
                    <a:lnTo>
                      <a:pt x="0" y="14310"/>
                    </a:lnTo>
                    <a:cubicBezTo>
                      <a:pt x="0" y="10515"/>
                      <a:pt x="1508" y="6875"/>
                      <a:pt x="4191" y="4191"/>
                    </a:cubicBezTo>
                    <a:cubicBezTo>
                      <a:pt x="6875" y="1508"/>
                      <a:pt x="10515" y="0"/>
                      <a:pt x="14310" y="0"/>
                    </a:cubicBezTo>
                    <a:close/>
                  </a:path>
                </a:pathLst>
              </a:custGeom>
              <a:solidFill>
                <a:srgbClr val="113566">
                  <a:alpha val="92941"/>
                </a:srgbClr>
              </a:solidFill>
              <a:ln cap="rnd">
                <a:noFill/>
                <a:prstDash val="solid"/>
                <a:round/>
              </a:ln>
            </p:spPr>
          </p:sp>
          <p:sp>
            <p:nvSpPr>
              <p:cNvPr name="TextBox 11" id="11"/>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5292162" y="1301044"/>
              <a:ext cx="13799676" cy="1158751"/>
            </a:xfrm>
            <a:custGeom>
              <a:avLst/>
              <a:gdLst/>
              <a:ahLst/>
              <a:cxnLst/>
              <a:rect r="r" b="b" t="t" l="l"/>
              <a:pathLst>
                <a:path h="1158751" w="13799676">
                  <a:moveTo>
                    <a:pt x="0" y="0"/>
                  </a:moveTo>
                  <a:lnTo>
                    <a:pt x="13799676" y="0"/>
                  </a:lnTo>
                  <a:lnTo>
                    <a:pt x="13799676" y="1158751"/>
                  </a:lnTo>
                  <a:lnTo>
                    <a:pt x="0" y="11587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1371600" y="3525545"/>
              <a:ext cx="13010106" cy="3845352"/>
            </a:xfrm>
            <a:custGeom>
              <a:avLst/>
              <a:gdLst/>
              <a:ahLst/>
              <a:cxnLst/>
              <a:rect r="r" b="b" t="t" l="l"/>
              <a:pathLst>
                <a:path h="3845352" w="13010106">
                  <a:moveTo>
                    <a:pt x="0" y="0"/>
                  </a:moveTo>
                  <a:lnTo>
                    <a:pt x="13010106" y="0"/>
                  </a:lnTo>
                  <a:lnTo>
                    <a:pt x="13010106" y="3845352"/>
                  </a:lnTo>
                  <a:lnTo>
                    <a:pt x="0" y="3845352"/>
                  </a:lnTo>
                  <a:lnTo>
                    <a:pt x="0" y="0"/>
                  </a:lnTo>
                  <a:close/>
                </a:path>
              </a:pathLst>
            </a:custGeom>
            <a:blipFill>
              <a:blip r:embed="rId5"/>
              <a:stretch>
                <a:fillRect l="0" t="0" r="0" b="0"/>
              </a:stretch>
            </a:blipFill>
          </p:spPr>
        </p:sp>
        <p:sp>
          <p:nvSpPr>
            <p:cNvPr name="Freeform 14" id="14"/>
            <p:cNvSpPr/>
            <p:nvPr/>
          </p:nvSpPr>
          <p:spPr>
            <a:xfrm flipH="false" flipV="false" rot="0">
              <a:off x="1371600" y="7645628"/>
              <a:ext cx="13010106" cy="3440689"/>
            </a:xfrm>
            <a:custGeom>
              <a:avLst/>
              <a:gdLst/>
              <a:ahLst/>
              <a:cxnLst/>
              <a:rect r="r" b="b" t="t" l="l"/>
              <a:pathLst>
                <a:path h="3440689" w="13010106">
                  <a:moveTo>
                    <a:pt x="0" y="0"/>
                  </a:moveTo>
                  <a:lnTo>
                    <a:pt x="13010106" y="0"/>
                  </a:lnTo>
                  <a:lnTo>
                    <a:pt x="13010106" y="3440690"/>
                  </a:lnTo>
                  <a:lnTo>
                    <a:pt x="0" y="3440690"/>
                  </a:lnTo>
                  <a:lnTo>
                    <a:pt x="0" y="0"/>
                  </a:lnTo>
                  <a:close/>
                </a:path>
              </a:pathLst>
            </a:custGeom>
            <a:blipFill>
              <a:blip r:embed="rId6"/>
              <a:stretch>
                <a:fillRect l="0" t="0" r="0" b="0"/>
              </a:stretch>
            </a:blipFill>
          </p:spPr>
        </p:sp>
        <p:sp>
          <p:nvSpPr>
            <p:cNvPr name="Freeform 15" id="15"/>
            <p:cNvSpPr/>
            <p:nvPr/>
          </p:nvSpPr>
          <p:spPr>
            <a:xfrm flipH="false" flipV="false" rot="0">
              <a:off x="1371600" y="11365718"/>
              <a:ext cx="13010106" cy="2474053"/>
            </a:xfrm>
            <a:custGeom>
              <a:avLst/>
              <a:gdLst/>
              <a:ahLst/>
              <a:cxnLst/>
              <a:rect r="r" b="b" t="t" l="l"/>
              <a:pathLst>
                <a:path h="2474053" w="13010106">
                  <a:moveTo>
                    <a:pt x="0" y="0"/>
                  </a:moveTo>
                  <a:lnTo>
                    <a:pt x="13010106" y="0"/>
                  </a:lnTo>
                  <a:lnTo>
                    <a:pt x="13010106" y="2474053"/>
                  </a:lnTo>
                  <a:lnTo>
                    <a:pt x="0" y="2474053"/>
                  </a:lnTo>
                  <a:lnTo>
                    <a:pt x="0" y="0"/>
                  </a:lnTo>
                  <a:close/>
                </a:path>
              </a:pathLst>
            </a:custGeom>
            <a:blipFill>
              <a:blip r:embed="rId7"/>
              <a:stretch>
                <a:fillRect l="0" t="0" r="0" b="0"/>
              </a:stretch>
            </a:blipFill>
          </p:spPr>
        </p:sp>
        <p:sp>
          <p:nvSpPr>
            <p:cNvPr name="TextBox 16" id="16"/>
            <p:cNvSpPr txBox="true"/>
            <p:nvPr/>
          </p:nvSpPr>
          <p:spPr>
            <a:xfrm rot="0">
              <a:off x="14782252" y="5400596"/>
              <a:ext cx="4182586" cy="547159"/>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Open Sans Bold"/>
                  <a:ea typeface="Open Sans Bold"/>
                  <a:cs typeface="Open Sans Bold"/>
                  <a:sym typeface="Open Sans Bold"/>
                </a:rPr>
                <a:t>Test Form Penilaian</a:t>
              </a:r>
            </a:p>
          </p:txBody>
        </p:sp>
        <p:sp>
          <p:nvSpPr>
            <p:cNvPr name="TextBox 17" id="17"/>
            <p:cNvSpPr txBox="true"/>
            <p:nvPr/>
          </p:nvSpPr>
          <p:spPr>
            <a:xfrm rot="0">
              <a:off x="1371600" y="2447095"/>
              <a:ext cx="12170728" cy="933873"/>
            </a:xfrm>
            <a:prstGeom prst="rect">
              <a:avLst/>
            </a:prstGeom>
          </p:spPr>
          <p:txBody>
            <a:bodyPr anchor="t" rtlCol="false" tIns="0" lIns="0" bIns="0" rIns="0">
              <a:spAutoFit/>
            </a:bodyPr>
            <a:lstStyle/>
            <a:p>
              <a:pPr algn="just">
                <a:lnSpc>
                  <a:spcPts val="5120"/>
                </a:lnSpc>
              </a:pPr>
              <a:r>
                <a:rPr lang="en-US" b="true" sz="4000">
                  <a:solidFill>
                    <a:srgbClr val="FFFFFF"/>
                  </a:solidFill>
                  <a:latin typeface="Neo Tech Bold"/>
                  <a:ea typeface="Neo Tech Bold"/>
                  <a:cs typeface="Neo Tech Bold"/>
                  <a:sym typeface="Neo Tech Bold"/>
                </a:rPr>
                <a:t>PENGUJIAN SISTEM</a:t>
              </a:r>
            </a:p>
          </p:txBody>
        </p:sp>
        <p:sp>
          <p:nvSpPr>
            <p:cNvPr name="TextBox 18" id="18"/>
            <p:cNvSpPr txBox="true"/>
            <p:nvPr/>
          </p:nvSpPr>
          <p:spPr>
            <a:xfrm rot="0">
              <a:off x="14794952" y="9144781"/>
              <a:ext cx="7490937" cy="547159"/>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Open Sans Bold"/>
                  <a:ea typeface="Open Sans Bold"/>
                  <a:cs typeface="Open Sans Bold"/>
                  <a:sym typeface="Open Sans Bold"/>
                </a:rPr>
                <a:t>Test Rekapitulasi Penilaian (Admin)</a:t>
              </a:r>
            </a:p>
          </p:txBody>
        </p:sp>
        <p:sp>
          <p:nvSpPr>
            <p:cNvPr name="TextBox 19" id="19"/>
            <p:cNvSpPr txBox="true"/>
            <p:nvPr/>
          </p:nvSpPr>
          <p:spPr>
            <a:xfrm rot="0">
              <a:off x="14782252" y="12555119"/>
              <a:ext cx="6249194" cy="547159"/>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Open Sans Bold"/>
                  <a:ea typeface="Open Sans Bold"/>
                  <a:cs typeface="Open Sans Bold"/>
                  <a:sym typeface="Open Sans Bold"/>
                </a:rPr>
                <a:t>Test Pegawai Terbaik (Admin)</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13566"/>
        </a:solidFill>
      </p:bgPr>
    </p:bg>
    <p:spTree>
      <p:nvGrpSpPr>
        <p:cNvPr id="1" name=""/>
        <p:cNvGrpSpPr/>
        <p:nvPr/>
      </p:nvGrpSpPr>
      <p:grpSpPr>
        <a:xfrm>
          <a:off x="0" y="0"/>
          <a:ext cx="0" cy="0"/>
          <a:chOff x="0" y="0"/>
          <a:chExt cx="0" cy="0"/>
        </a:xfrm>
      </p:grpSpPr>
      <p:grpSp>
        <p:nvGrpSpPr>
          <p:cNvPr name="Group 2" id="2"/>
          <p:cNvGrpSpPr/>
          <p:nvPr/>
        </p:nvGrpSpPr>
        <p:grpSpPr>
          <a:xfrm rot="0">
            <a:off x="0" y="-892347"/>
            <a:ext cx="18288000" cy="12071693"/>
            <a:chOff x="0" y="0"/>
            <a:chExt cx="24384000" cy="16095591"/>
          </a:xfrm>
        </p:grpSpPr>
        <p:sp>
          <p:nvSpPr>
            <p:cNvPr name="Freeform 3" id="3"/>
            <p:cNvSpPr/>
            <p:nvPr/>
          </p:nvSpPr>
          <p:spPr>
            <a:xfrm flipH="false" flipV="false" rot="0">
              <a:off x="16336205" y="0"/>
              <a:ext cx="8047795" cy="8047795"/>
            </a:xfrm>
            <a:custGeom>
              <a:avLst/>
              <a:gdLst/>
              <a:ahLst/>
              <a:cxnLst/>
              <a:rect r="r" b="b" t="t" l="l"/>
              <a:pathLst>
                <a:path h="8047795" w="8047795">
                  <a:moveTo>
                    <a:pt x="0" y="0"/>
                  </a:moveTo>
                  <a:lnTo>
                    <a:pt x="8047795" y="0"/>
                  </a:lnTo>
                  <a:lnTo>
                    <a:pt x="8047795" y="8047795"/>
                  </a:lnTo>
                  <a:lnTo>
                    <a:pt x="0" y="8047795"/>
                  </a:lnTo>
                  <a:lnTo>
                    <a:pt x="0" y="0"/>
                  </a:lnTo>
                  <a:close/>
                </a:path>
              </a:pathLst>
            </a:custGeom>
            <a:blipFill>
              <a:blip r:embed="rId2">
                <a:alphaModFix amt="44999"/>
              </a:blip>
              <a:stretch>
                <a:fillRect l="0" t="0" r="0" b="0"/>
              </a:stretch>
            </a:blipFill>
          </p:spPr>
        </p:sp>
        <p:sp>
          <p:nvSpPr>
            <p:cNvPr name="Freeform 4" id="4"/>
            <p:cNvSpPr/>
            <p:nvPr/>
          </p:nvSpPr>
          <p:spPr>
            <a:xfrm flipH="false" flipV="false" rot="0">
              <a:off x="8168102" y="0"/>
              <a:ext cx="8047795" cy="8047795"/>
            </a:xfrm>
            <a:custGeom>
              <a:avLst/>
              <a:gdLst/>
              <a:ahLst/>
              <a:cxnLst/>
              <a:rect r="r" b="b" t="t" l="l"/>
              <a:pathLst>
                <a:path h="8047795" w="8047795">
                  <a:moveTo>
                    <a:pt x="0" y="0"/>
                  </a:moveTo>
                  <a:lnTo>
                    <a:pt x="8047796" y="0"/>
                  </a:lnTo>
                  <a:lnTo>
                    <a:pt x="8047796" y="8047795"/>
                  </a:lnTo>
                  <a:lnTo>
                    <a:pt x="0" y="8047795"/>
                  </a:lnTo>
                  <a:lnTo>
                    <a:pt x="0" y="0"/>
                  </a:lnTo>
                  <a:close/>
                </a:path>
              </a:pathLst>
            </a:custGeom>
            <a:blipFill>
              <a:blip r:embed="rId2">
                <a:alphaModFix amt="44999"/>
              </a:blip>
              <a:stretch>
                <a:fillRect l="0" t="0" r="0" b="0"/>
              </a:stretch>
            </a:blipFill>
          </p:spPr>
        </p:sp>
        <p:sp>
          <p:nvSpPr>
            <p:cNvPr name="Freeform 5" id="5"/>
            <p:cNvSpPr/>
            <p:nvPr/>
          </p:nvSpPr>
          <p:spPr>
            <a:xfrm flipH="false" flipV="false" rot="0">
              <a:off x="16336205" y="8047795"/>
              <a:ext cx="8047795" cy="8047795"/>
            </a:xfrm>
            <a:custGeom>
              <a:avLst/>
              <a:gdLst/>
              <a:ahLst/>
              <a:cxnLst/>
              <a:rect r="r" b="b" t="t" l="l"/>
              <a:pathLst>
                <a:path h="8047795" w="8047795">
                  <a:moveTo>
                    <a:pt x="0" y="0"/>
                  </a:moveTo>
                  <a:lnTo>
                    <a:pt x="8047795" y="0"/>
                  </a:lnTo>
                  <a:lnTo>
                    <a:pt x="8047795" y="8047796"/>
                  </a:lnTo>
                  <a:lnTo>
                    <a:pt x="0" y="8047796"/>
                  </a:lnTo>
                  <a:lnTo>
                    <a:pt x="0" y="0"/>
                  </a:lnTo>
                  <a:close/>
                </a:path>
              </a:pathLst>
            </a:custGeom>
            <a:blipFill>
              <a:blip r:embed="rId2">
                <a:alphaModFix amt="44999"/>
              </a:blip>
              <a:stretch>
                <a:fillRect l="0" t="0" r="0" b="0"/>
              </a:stretch>
            </a:blipFill>
          </p:spPr>
        </p:sp>
        <p:sp>
          <p:nvSpPr>
            <p:cNvPr name="Freeform 6" id="6"/>
            <p:cNvSpPr/>
            <p:nvPr/>
          </p:nvSpPr>
          <p:spPr>
            <a:xfrm flipH="false" flipV="false" rot="0">
              <a:off x="8168102" y="8047795"/>
              <a:ext cx="8047795" cy="8047795"/>
            </a:xfrm>
            <a:custGeom>
              <a:avLst/>
              <a:gdLst/>
              <a:ahLst/>
              <a:cxnLst/>
              <a:rect r="r" b="b" t="t" l="l"/>
              <a:pathLst>
                <a:path h="8047795" w="8047795">
                  <a:moveTo>
                    <a:pt x="0" y="0"/>
                  </a:moveTo>
                  <a:lnTo>
                    <a:pt x="8047796" y="0"/>
                  </a:lnTo>
                  <a:lnTo>
                    <a:pt x="8047796" y="8047796"/>
                  </a:lnTo>
                  <a:lnTo>
                    <a:pt x="0" y="8047796"/>
                  </a:lnTo>
                  <a:lnTo>
                    <a:pt x="0" y="0"/>
                  </a:lnTo>
                  <a:close/>
                </a:path>
              </a:pathLst>
            </a:custGeom>
            <a:blipFill>
              <a:blip r:embed="rId2">
                <a:alphaModFix amt="44999"/>
              </a:blip>
              <a:stretch>
                <a:fillRect l="0" t="0" r="0" b="0"/>
              </a:stretch>
            </a:blipFill>
          </p:spPr>
        </p:sp>
        <p:sp>
          <p:nvSpPr>
            <p:cNvPr name="Freeform 7" id="7"/>
            <p:cNvSpPr/>
            <p:nvPr/>
          </p:nvSpPr>
          <p:spPr>
            <a:xfrm flipH="false" flipV="false" rot="0">
              <a:off x="0" y="0"/>
              <a:ext cx="8047795" cy="8047795"/>
            </a:xfrm>
            <a:custGeom>
              <a:avLst/>
              <a:gdLst/>
              <a:ahLst/>
              <a:cxnLst/>
              <a:rect r="r" b="b" t="t" l="l"/>
              <a:pathLst>
                <a:path h="8047795" w="8047795">
                  <a:moveTo>
                    <a:pt x="0" y="0"/>
                  </a:moveTo>
                  <a:lnTo>
                    <a:pt x="8047795" y="0"/>
                  </a:lnTo>
                  <a:lnTo>
                    <a:pt x="8047795" y="8047795"/>
                  </a:lnTo>
                  <a:lnTo>
                    <a:pt x="0" y="8047795"/>
                  </a:lnTo>
                  <a:lnTo>
                    <a:pt x="0" y="0"/>
                  </a:lnTo>
                  <a:close/>
                </a:path>
              </a:pathLst>
            </a:custGeom>
            <a:blipFill>
              <a:blip r:embed="rId2">
                <a:alphaModFix amt="44999"/>
              </a:blip>
              <a:stretch>
                <a:fillRect l="0" t="0" r="0" b="0"/>
              </a:stretch>
            </a:blipFill>
          </p:spPr>
        </p:sp>
        <p:sp>
          <p:nvSpPr>
            <p:cNvPr name="Freeform 8" id="8"/>
            <p:cNvSpPr/>
            <p:nvPr/>
          </p:nvSpPr>
          <p:spPr>
            <a:xfrm flipH="false" flipV="false" rot="0">
              <a:off x="0" y="8047795"/>
              <a:ext cx="8047795" cy="8047795"/>
            </a:xfrm>
            <a:custGeom>
              <a:avLst/>
              <a:gdLst/>
              <a:ahLst/>
              <a:cxnLst/>
              <a:rect r="r" b="b" t="t" l="l"/>
              <a:pathLst>
                <a:path h="8047795" w="8047795">
                  <a:moveTo>
                    <a:pt x="0" y="0"/>
                  </a:moveTo>
                  <a:lnTo>
                    <a:pt x="8047795" y="0"/>
                  </a:lnTo>
                  <a:lnTo>
                    <a:pt x="8047795" y="8047796"/>
                  </a:lnTo>
                  <a:lnTo>
                    <a:pt x="0" y="8047796"/>
                  </a:lnTo>
                  <a:lnTo>
                    <a:pt x="0" y="0"/>
                  </a:lnTo>
                  <a:close/>
                </a:path>
              </a:pathLst>
            </a:custGeom>
            <a:blipFill>
              <a:blip r:embed="rId2">
                <a:alphaModFix amt="44999"/>
              </a:blip>
              <a:stretch>
                <a:fillRect l="0" t="0" r="0" b="0"/>
              </a:stretch>
            </a:blipFill>
          </p:spPr>
        </p:sp>
        <p:grpSp>
          <p:nvGrpSpPr>
            <p:cNvPr name="Group 9" id="9"/>
            <p:cNvGrpSpPr/>
            <p:nvPr/>
          </p:nvGrpSpPr>
          <p:grpSpPr>
            <a:xfrm rot="0">
              <a:off x="1371600" y="2561395"/>
              <a:ext cx="21640800" cy="10972800"/>
              <a:chOff x="0" y="0"/>
              <a:chExt cx="4274726" cy="2167467"/>
            </a:xfrm>
          </p:grpSpPr>
          <p:sp>
            <p:nvSpPr>
              <p:cNvPr name="Freeform 10" id="10"/>
              <p:cNvSpPr/>
              <p:nvPr/>
            </p:nvSpPr>
            <p:spPr>
              <a:xfrm flipH="false" flipV="false" rot="0">
                <a:off x="0" y="0"/>
                <a:ext cx="4274726" cy="2167467"/>
              </a:xfrm>
              <a:custGeom>
                <a:avLst/>
                <a:gdLst/>
                <a:ahLst/>
                <a:cxnLst/>
                <a:rect r="r" b="b" t="t" l="l"/>
                <a:pathLst>
                  <a:path h="2167467" w="4274726">
                    <a:moveTo>
                      <a:pt x="14310" y="0"/>
                    </a:moveTo>
                    <a:lnTo>
                      <a:pt x="4260416" y="0"/>
                    </a:lnTo>
                    <a:cubicBezTo>
                      <a:pt x="4264211" y="0"/>
                      <a:pt x="4267851" y="1508"/>
                      <a:pt x="4270535" y="4191"/>
                    </a:cubicBezTo>
                    <a:cubicBezTo>
                      <a:pt x="4273218" y="6875"/>
                      <a:pt x="4274726" y="10515"/>
                      <a:pt x="4274726" y="14310"/>
                    </a:cubicBezTo>
                    <a:lnTo>
                      <a:pt x="4274726" y="2153157"/>
                    </a:lnTo>
                    <a:cubicBezTo>
                      <a:pt x="4274726" y="2156952"/>
                      <a:pt x="4273218" y="2160592"/>
                      <a:pt x="4270535" y="2163276"/>
                    </a:cubicBezTo>
                    <a:cubicBezTo>
                      <a:pt x="4267851" y="2165959"/>
                      <a:pt x="4264211" y="2167467"/>
                      <a:pt x="4260416" y="2167467"/>
                    </a:cubicBezTo>
                    <a:lnTo>
                      <a:pt x="14310" y="2167467"/>
                    </a:lnTo>
                    <a:cubicBezTo>
                      <a:pt x="10515" y="2167467"/>
                      <a:pt x="6875" y="2165959"/>
                      <a:pt x="4191" y="2163276"/>
                    </a:cubicBezTo>
                    <a:cubicBezTo>
                      <a:pt x="1508" y="2160592"/>
                      <a:pt x="0" y="2156952"/>
                      <a:pt x="0" y="2153157"/>
                    </a:cubicBezTo>
                    <a:lnTo>
                      <a:pt x="0" y="14310"/>
                    </a:lnTo>
                    <a:cubicBezTo>
                      <a:pt x="0" y="10515"/>
                      <a:pt x="1508" y="6875"/>
                      <a:pt x="4191" y="4191"/>
                    </a:cubicBezTo>
                    <a:cubicBezTo>
                      <a:pt x="6875" y="1508"/>
                      <a:pt x="10515" y="0"/>
                      <a:pt x="14310" y="0"/>
                    </a:cubicBezTo>
                    <a:close/>
                  </a:path>
                </a:pathLst>
              </a:custGeom>
              <a:solidFill>
                <a:srgbClr val="113566">
                  <a:alpha val="92941"/>
                </a:srgbClr>
              </a:solidFill>
              <a:ln cap="rnd">
                <a:noFill/>
                <a:prstDash val="solid"/>
                <a:round/>
              </a:ln>
            </p:spPr>
          </p:sp>
          <p:sp>
            <p:nvSpPr>
              <p:cNvPr name="TextBox 11" id="11"/>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5292162" y="1301044"/>
              <a:ext cx="13799676" cy="1158751"/>
            </a:xfrm>
            <a:custGeom>
              <a:avLst/>
              <a:gdLst/>
              <a:ahLst/>
              <a:cxnLst/>
              <a:rect r="r" b="b" t="t" l="l"/>
              <a:pathLst>
                <a:path h="1158751" w="13799676">
                  <a:moveTo>
                    <a:pt x="0" y="0"/>
                  </a:moveTo>
                  <a:lnTo>
                    <a:pt x="13799676" y="0"/>
                  </a:lnTo>
                  <a:lnTo>
                    <a:pt x="13799676" y="1158751"/>
                  </a:lnTo>
                  <a:lnTo>
                    <a:pt x="0" y="11587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pic>
        <p:nvPicPr>
          <p:cNvPr name="Picture 13" id="13">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0" t="35739" r="0" b="35739"/>
          <a:stretch>
            <a:fillRect/>
          </a:stretch>
        </p:blipFill>
        <p:spPr>
          <a:xfrm flipH="false" flipV="false" rot="0">
            <a:off x="1987085" y="1514642"/>
            <a:ext cx="14313829" cy="7257716"/>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13"/>
                </p:tgtEl>
              </p:cMediaNode>
            </p:video>
          </p:childTnLst>
        </p:cTn>
      </p:par>
    </p:tnLst>
  </p:timing>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13566"/>
        </a:solidFill>
      </p:bgPr>
    </p:bg>
    <p:spTree>
      <p:nvGrpSpPr>
        <p:cNvPr id="1" name=""/>
        <p:cNvGrpSpPr/>
        <p:nvPr/>
      </p:nvGrpSpPr>
      <p:grpSpPr>
        <a:xfrm>
          <a:off x="0" y="0"/>
          <a:ext cx="0" cy="0"/>
          <a:chOff x="0" y="0"/>
          <a:chExt cx="0" cy="0"/>
        </a:xfrm>
      </p:grpSpPr>
      <p:grpSp>
        <p:nvGrpSpPr>
          <p:cNvPr name="Group 2" id="2"/>
          <p:cNvGrpSpPr/>
          <p:nvPr/>
        </p:nvGrpSpPr>
        <p:grpSpPr>
          <a:xfrm rot="0">
            <a:off x="0" y="-1090953"/>
            <a:ext cx="18288000" cy="12071693"/>
            <a:chOff x="0" y="0"/>
            <a:chExt cx="24384000" cy="16095591"/>
          </a:xfrm>
        </p:grpSpPr>
        <p:sp>
          <p:nvSpPr>
            <p:cNvPr name="Freeform 3" id="3"/>
            <p:cNvSpPr/>
            <p:nvPr/>
          </p:nvSpPr>
          <p:spPr>
            <a:xfrm flipH="false" flipV="false" rot="0">
              <a:off x="16336205" y="0"/>
              <a:ext cx="8047795" cy="8047795"/>
            </a:xfrm>
            <a:custGeom>
              <a:avLst/>
              <a:gdLst/>
              <a:ahLst/>
              <a:cxnLst/>
              <a:rect r="r" b="b" t="t" l="l"/>
              <a:pathLst>
                <a:path h="8047795" w="8047795">
                  <a:moveTo>
                    <a:pt x="0" y="0"/>
                  </a:moveTo>
                  <a:lnTo>
                    <a:pt x="8047795" y="0"/>
                  </a:lnTo>
                  <a:lnTo>
                    <a:pt x="8047795" y="8047795"/>
                  </a:lnTo>
                  <a:lnTo>
                    <a:pt x="0" y="8047795"/>
                  </a:lnTo>
                  <a:lnTo>
                    <a:pt x="0" y="0"/>
                  </a:lnTo>
                  <a:close/>
                </a:path>
              </a:pathLst>
            </a:custGeom>
            <a:blipFill>
              <a:blip r:embed="rId2">
                <a:alphaModFix amt="44999"/>
              </a:blip>
              <a:stretch>
                <a:fillRect l="0" t="0" r="0" b="0"/>
              </a:stretch>
            </a:blipFill>
          </p:spPr>
        </p:sp>
        <p:sp>
          <p:nvSpPr>
            <p:cNvPr name="Freeform 4" id="4"/>
            <p:cNvSpPr/>
            <p:nvPr/>
          </p:nvSpPr>
          <p:spPr>
            <a:xfrm flipH="false" flipV="false" rot="0">
              <a:off x="8168102" y="0"/>
              <a:ext cx="8047795" cy="8047795"/>
            </a:xfrm>
            <a:custGeom>
              <a:avLst/>
              <a:gdLst/>
              <a:ahLst/>
              <a:cxnLst/>
              <a:rect r="r" b="b" t="t" l="l"/>
              <a:pathLst>
                <a:path h="8047795" w="8047795">
                  <a:moveTo>
                    <a:pt x="0" y="0"/>
                  </a:moveTo>
                  <a:lnTo>
                    <a:pt x="8047796" y="0"/>
                  </a:lnTo>
                  <a:lnTo>
                    <a:pt x="8047796" y="8047795"/>
                  </a:lnTo>
                  <a:lnTo>
                    <a:pt x="0" y="8047795"/>
                  </a:lnTo>
                  <a:lnTo>
                    <a:pt x="0" y="0"/>
                  </a:lnTo>
                  <a:close/>
                </a:path>
              </a:pathLst>
            </a:custGeom>
            <a:blipFill>
              <a:blip r:embed="rId2">
                <a:alphaModFix amt="44999"/>
              </a:blip>
              <a:stretch>
                <a:fillRect l="0" t="0" r="0" b="0"/>
              </a:stretch>
            </a:blipFill>
          </p:spPr>
        </p:sp>
        <p:sp>
          <p:nvSpPr>
            <p:cNvPr name="Freeform 5" id="5"/>
            <p:cNvSpPr/>
            <p:nvPr/>
          </p:nvSpPr>
          <p:spPr>
            <a:xfrm flipH="false" flipV="false" rot="0">
              <a:off x="16336205" y="8047795"/>
              <a:ext cx="8047795" cy="8047795"/>
            </a:xfrm>
            <a:custGeom>
              <a:avLst/>
              <a:gdLst/>
              <a:ahLst/>
              <a:cxnLst/>
              <a:rect r="r" b="b" t="t" l="l"/>
              <a:pathLst>
                <a:path h="8047795" w="8047795">
                  <a:moveTo>
                    <a:pt x="0" y="0"/>
                  </a:moveTo>
                  <a:lnTo>
                    <a:pt x="8047795" y="0"/>
                  </a:lnTo>
                  <a:lnTo>
                    <a:pt x="8047795" y="8047796"/>
                  </a:lnTo>
                  <a:lnTo>
                    <a:pt x="0" y="8047796"/>
                  </a:lnTo>
                  <a:lnTo>
                    <a:pt x="0" y="0"/>
                  </a:lnTo>
                  <a:close/>
                </a:path>
              </a:pathLst>
            </a:custGeom>
            <a:blipFill>
              <a:blip r:embed="rId2">
                <a:alphaModFix amt="44999"/>
              </a:blip>
              <a:stretch>
                <a:fillRect l="0" t="0" r="0" b="0"/>
              </a:stretch>
            </a:blipFill>
          </p:spPr>
        </p:sp>
        <p:sp>
          <p:nvSpPr>
            <p:cNvPr name="Freeform 6" id="6"/>
            <p:cNvSpPr/>
            <p:nvPr/>
          </p:nvSpPr>
          <p:spPr>
            <a:xfrm flipH="false" flipV="false" rot="0">
              <a:off x="8168102" y="8047795"/>
              <a:ext cx="8047795" cy="8047795"/>
            </a:xfrm>
            <a:custGeom>
              <a:avLst/>
              <a:gdLst/>
              <a:ahLst/>
              <a:cxnLst/>
              <a:rect r="r" b="b" t="t" l="l"/>
              <a:pathLst>
                <a:path h="8047795" w="8047795">
                  <a:moveTo>
                    <a:pt x="0" y="0"/>
                  </a:moveTo>
                  <a:lnTo>
                    <a:pt x="8047796" y="0"/>
                  </a:lnTo>
                  <a:lnTo>
                    <a:pt x="8047796" y="8047796"/>
                  </a:lnTo>
                  <a:lnTo>
                    <a:pt x="0" y="8047796"/>
                  </a:lnTo>
                  <a:lnTo>
                    <a:pt x="0" y="0"/>
                  </a:lnTo>
                  <a:close/>
                </a:path>
              </a:pathLst>
            </a:custGeom>
            <a:blipFill>
              <a:blip r:embed="rId2">
                <a:alphaModFix amt="44999"/>
              </a:blip>
              <a:stretch>
                <a:fillRect l="0" t="0" r="0" b="0"/>
              </a:stretch>
            </a:blipFill>
          </p:spPr>
        </p:sp>
        <p:sp>
          <p:nvSpPr>
            <p:cNvPr name="Freeform 7" id="7"/>
            <p:cNvSpPr/>
            <p:nvPr/>
          </p:nvSpPr>
          <p:spPr>
            <a:xfrm flipH="false" flipV="false" rot="0">
              <a:off x="0" y="0"/>
              <a:ext cx="8047795" cy="8047795"/>
            </a:xfrm>
            <a:custGeom>
              <a:avLst/>
              <a:gdLst/>
              <a:ahLst/>
              <a:cxnLst/>
              <a:rect r="r" b="b" t="t" l="l"/>
              <a:pathLst>
                <a:path h="8047795" w="8047795">
                  <a:moveTo>
                    <a:pt x="0" y="0"/>
                  </a:moveTo>
                  <a:lnTo>
                    <a:pt x="8047795" y="0"/>
                  </a:lnTo>
                  <a:lnTo>
                    <a:pt x="8047795" y="8047795"/>
                  </a:lnTo>
                  <a:lnTo>
                    <a:pt x="0" y="8047795"/>
                  </a:lnTo>
                  <a:lnTo>
                    <a:pt x="0" y="0"/>
                  </a:lnTo>
                  <a:close/>
                </a:path>
              </a:pathLst>
            </a:custGeom>
            <a:blipFill>
              <a:blip r:embed="rId2">
                <a:alphaModFix amt="44999"/>
              </a:blip>
              <a:stretch>
                <a:fillRect l="0" t="0" r="0" b="0"/>
              </a:stretch>
            </a:blipFill>
          </p:spPr>
        </p:sp>
        <p:sp>
          <p:nvSpPr>
            <p:cNvPr name="Freeform 8" id="8"/>
            <p:cNvSpPr/>
            <p:nvPr/>
          </p:nvSpPr>
          <p:spPr>
            <a:xfrm flipH="false" flipV="false" rot="0">
              <a:off x="0" y="8047795"/>
              <a:ext cx="8047795" cy="8047795"/>
            </a:xfrm>
            <a:custGeom>
              <a:avLst/>
              <a:gdLst/>
              <a:ahLst/>
              <a:cxnLst/>
              <a:rect r="r" b="b" t="t" l="l"/>
              <a:pathLst>
                <a:path h="8047795" w="8047795">
                  <a:moveTo>
                    <a:pt x="0" y="0"/>
                  </a:moveTo>
                  <a:lnTo>
                    <a:pt x="8047795" y="0"/>
                  </a:lnTo>
                  <a:lnTo>
                    <a:pt x="8047795" y="8047796"/>
                  </a:lnTo>
                  <a:lnTo>
                    <a:pt x="0" y="8047796"/>
                  </a:lnTo>
                  <a:lnTo>
                    <a:pt x="0" y="0"/>
                  </a:lnTo>
                  <a:close/>
                </a:path>
              </a:pathLst>
            </a:custGeom>
            <a:blipFill>
              <a:blip r:embed="rId2">
                <a:alphaModFix amt="44999"/>
              </a:blip>
              <a:stretch>
                <a:fillRect l="0" t="0" r="0" b="0"/>
              </a:stretch>
            </a:blipFill>
          </p:spPr>
        </p:sp>
        <p:grpSp>
          <p:nvGrpSpPr>
            <p:cNvPr name="Group 9" id="9"/>
            <p:cNvGrpSpPr/>
            <p:nvPr/>
          </p:nvGrpSpPr>
          <p:grpSpPr>
            <a:xfrm rot="0">
              <a:off x="1371600" y="2561395"/>
              <a:ext cx="21640800" cy="10972800"/>
              <a:chOff x="0" y="0"/>
              <a:chExt cx="4274726" cy="2167467"/>
            </a:xfrm>
          </p:grpSpPr>
          <p:sp>
            <p:nvSpPr>
              <p:cNvPr name="Freeform 10" id="10"/>
              <p:cNvSpPr/>
              <p:nvPr/>
            </p:nvSpPr>
            <p:spPr>
              <a:xfrm flipH="false" flipV="false" rot="0">
                <a:off x="0" y="0"/>
                <a:ext cx="4274726" cy="2167467"/>
              </a:xfrm>
              <a:custGeom>
                <a:avLst/>
                <a:gdLst/>
                <a:ahLst/>
                <a:cxnLst/>
                <a:rect r="r" b="b" t="t" l="l"/>
                <a:pathLst>
                  <a:path h="2167467" w="4274726">
                    <a:moveTo>
                      <a:pt x="14310" y="0"/>
                    </a:moveTo>
                    <a:lnTo>
                      <a:pt x="4260416" y="0"/>
                    </a:lnTo>
                    <a:cubicBezTo>
                      <a:pt x="4264211" y="0"/>
                      <a:pt x="4267851" y="1508"/>
                      <a:pt x="4270535" y="4191"/>
                    </a:cubicBezTo>
                    <a:cubicBezTo>
                      <a:pt x="4273218" y="6875"/>
                      <a:pt x="4274726" y="10515"/>
                      <a:pt x="4274726" y="14310"/>
                    </a:cubicBezTo>
                    <a:lnTo>
                      <a:pt x="4274726" y="2153157"/>
                    </a:lnTo>
                    <a:cubicBezTo>
                      <a:pt x="4274726" y="2156952"/>
                      <a:pt x="4273218" y="2160592"/>
                      <a:pt x="4270535" y="2163276"/>
                    </a:cubicBezTo>
                    <a:cubicBezTo>
                      <a:pt x="4267851" y="2165959"/>
                      <a:pt x="4264211" y="2167467"/>
                      <a:pt x="4260416" y="2167467"/>
                    </a:cubicBezTo>
                    <a:lnTo>
                      <a:pt x="14310" y="2167467"/>
                    </a:lnTo>
                    <a:cubicBezTo>
                      <a:pt x="10515" y="2167467"/>
                      <a:pt x="6875" y="2165959"/>
                      <a:pt x="4191" y="2163276"/>
                    </a:cubicBezTo>
                    <a:cubicBezTo>
                      <a:pt x="1508" y="2160592"/>
                      <a:pt x="0" y="2156952"/>
                      <a:pt x="0" y="2153157"/>
                    </a:cubicBezTo>
                    <a:lnTo>
                      <a:pt x="0" y="14310"/>
                    </a:lnTo>
                    <a:cubicBezTo>
                      <a:pt x="0" y="10515"/>
                      <a:pt x="1508" y="6875"/>
                      <a:pt x="4191" y="4191"/>
                    </a:cubicBezTo>
                    <a:cubicBezTo>
                      <a:pt x="6875" y="1508"/>
                      <a:pt x="10515" y="0"/>
                      <a:pt x="14310" y="0"/>
                    </a:cubicBezTo>
                    <a:close/>
                  </a:path>
                </a:pathLst>
              </a:custGeom>
              <a:solidFill>
                <a:srgbClr val="113566">
                  <a:alpha val="92941"/>
                </a:srgbClr>
              </a:solidFill>
              <a:ln cap="rnd">
                <a:noFill/>
                <a:prstDash val="solid"/>
                <a:round/>
              </a:ln>
            </p:spPr>
          </p:sp>
          <p:sp>
            <p:nvSpPr>
              <p:cNvPr name="TextBox 11" id="11"/>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5292162" y="2561395"/>
              <a:ext cx="13799676" cy="1158751"/>
            </a:xfrm>
            <a:custGeom>
              <a:avLst/>
              <a:gdLst/>
              <a:ahLst/>
              <a:cxnLst/>
              <a:rect r="r" b="b" t="t" l="l"/>
              <a:pathLst>
                <a:path h="1158751" w="13799676">
                  <a:moveTo>
                    <a:pt x="0" y="0"/>
                  </a:moveTo>
                  <a:lnTo>
                    <a:pt x="13799676" y="0"/>
                  </a:lnTo>
                  <a:lnTo>
                    <a:pt x="13799676" y="1158752"/>
                  </a:lnTo>
                  <a:lnTo>
                    <a:pt x="0" y="11587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10800000">
              <a:off x="5292162" y="12375444"/>
              <a:ext cx="13799676" cy="1158751"/>
            </a:xfrm>
            <a:custGeom>
              <a:avLst/>
              <a:gdLst/>
              <a:ahLst/>
              <a:cxnLst/>
              <a:rect r="r" b="b" t="t" l="l"/>
              <a:pathLst>
                <a:path h="1158751" w="13799676">
                  <a:moveTo>
                    <a:pt x="0" y="0"/>
                  </a:moveTo>
                  <a:lnTo>
                    <a:pt x="13799676" y="0"/>
                  </a:lnTo>
                  <a:lnTo>
                    <a:pt x="13799676" y="1158751"/>
                  </a:lnTo>
                  <a:lnTo>
                    <a:pt x="0" y="11587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4" id="14"/>
            <p:cNvGrpSpPr/>
            <p:nvPr/>
          </p:nvGrpSpPr>
          <p:grpSpPr>
            <a:xfrm rot="0">
              <a:off x="1371600" y="2561395"/>
              <a:ext cx="21640800" cy="10972800"/>
              <a:chOff x="0" y="0"/>
              <a:chExt cx="4274726" cy="2167467"/>
            </a:xfrm>
          </p:grpSpPr>
          <p:sp>
            <p:nvSpPr>
              <p:cNvPr name="Freeform 15" id="15"/>
              <p:cNvSpPr/>
              <p:nvPr/>
            </p:nvSpPr>
            <p:spPr>
              <a:xfrm flipH="false" flipV="false" rot="0">
                <a:off x="0" y="0"/>
                <a:ext cx="4274726" cy="2167467"/>
              </a:xfrm>
              <a:custGeom>
                <a:avLst/>
                <a:gdLst/>
                <a:ahLst/>
                <a:cxnLst/>
                <a:rect r="r" b="b" t="t" l="l"/>
                <a:pathLst>
                  <a:path h="2167467" w="4274726">
                    <a:moveTo>
                      <a:pt x="14310" y="0"/>
                    </a:moveTo>
                    <a:lnTo>
                      <a:pt x="4260416" y="0"/>
                    </a:lnTo>
                    <a:cubicBezTo>
                      <a:pt x="4264211" y="0"/>
                      <a:pt x="4267851" y="1508"/>
                      <a:pt x="4270535" y="4191"/>
                    </a:cubicBezTo>
                    <a:cubicBezTo>
                      <a:pt x="4273218" y="6875"/>
                      <a:pt x="4274726" y="10515"/>
                      <a:pt x="4274726" y="14310"/>
                    </a:cubicBezTo>
                    <a:lnTo>
                      <a:pt x="4274726" y="2153157"/>
                    </a:lnTo>
                    <a:cubicBezTo>
                      <a:pt x="4274726" y="2156952"/>
                      <a:pt x="4273218" y="2160592"/>
                      <a:pt x="4270535" y="2163276"/>
                    </a:cubicBezTo>
                    <a:cubicBezTo>
                      <a:pt x="4267851" y="2165959"/>
                      <a:pt x="4264211" y="2167467"/>
                      <a:pt x="4260416" y="2167467"/>
                    </a:cubicBezTo>
                    <a:lnTo>
                      <a:pt x="14310" y="2167467"/>
                    </a:lnTo>
                    <a:cubicBezTo>
                      <a:pt x="10515" y="2167467"/>
                      <a:pt x="6875" y="2165959"/>
                      <a:pt x="4191" y="2163276"/>
                    </a:cubicBezTo>
                    <a:cubicBezTo>
                      <a:pt x="1508" y="2160592"/>
                      <a:pt x="0" y="2156952"/>
                      <a:pt x="0" y="2153157"/>
                    </a:cubicBezTo>
                    <a:lnTo>
                      <a:pt x="0" y="14310"/>
                    </a:lnTo>
                    <a:cubicBezTo>
                      <a:pt x="0" y="10515"/>
                      <a:pt x="1508" y="6875"/>
                      <a:pt x="4191" y="4191"/>
                    </a:cubicBezTo>
                    <a:cubicBezTo>
                      <a:pt x="6875" y="1508"/>
                      <a:pt x="10515" y="0"/>
                      <a:pt x="14310" y="0"/>
                    </a:cubicBezTo>
                    <a:close/>
                  </a:path>
                </a:pathLst>
              </a:custGeom>
              <a:solidFill>
                <a:srgbClr val="000000">
                  <a:alpha val="0"/>
                </a:srgbClr>
              </a:solidFill>
              <a:ln w="85725" cap="rnd">
                <a:solidFill>
                  <a:srgbClr val="1EF1FF"/>
                </a:solidFill>
                <a:prstDash val="solid"/>
                <a:round/>
              </a:ln>
            </p:spPr>
          </p:sp>
          <p:sp>
            <p:nvSpPr>
              <p:cNvPr name="TextBox 16" id="1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1371600" y="4858624"/>
              <a:ext cx="4676959" cy="323135"/>
            </a:xfrm>
            <a:custGeom>
              <a:avLst/>
              <a:gdLst/>
              <a:ahLst/>
              <a:cxnLst/>
              <a:rect r="r" b="b" t="t" l="l"/>
              <a:pathLst>
                <a:path h="323135" w="4676959">
                  <a:moveTo>
                    <a:pt x="0" y="0"/>
                  </a:moveTo>
                  <a:lnTo>
                    <a:pt x="4676959" y="0"/>
                  </a:lnTo>
                  <a:lnTo>
                    <a:pt x="4676959" y="323136"/>
                  </a:lnTo>
                  <a:lnTo>
                    <a:pt x="0" y="3231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true" flipV="false" rot="0">
              <a:off x="18335441" y="4858624"/>
              <a:ext cx="4676959" cy="323135"/>
            </a:xfrm>
            <a:custGeom>
              <a:avLst/>
              <a:gdLst/>
              <a:ahLst/>
              <a:cxnLst/>
              <a:rect r="r" b="b" t="t" l="l"/>
              <a:pathLst>
                <a:path h="323135" w="4676959">
                  <a:moveTo>
                    <a:pt x="4676959" y="0"/>
                  </a:moveTo>
                  <a:lnTo>
                    <a:pt x="0" y="0"/>
                  </a:lnTo>
                  <a:lnTo>
                    <a:pt x="0" y="323136"/>
                  </a:lnTo>
                  <a:lnTo>
                    <a:pt x="4676959" y="323136"/>
                  </a:lnTo>
                  <a:lnTo>
                    <a:pt x="4676959"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9" id="19"/>
            <p:cNvSpPr txBox="true"/>
            <p:nvPr/>
          </p:nvSpPr>
          <p:spPr>
            <a:xfrm rot="0">
              <a:off x="8743782" y="4279099"/>
              <a:ext cx="7255073" cy="1318744"/>
            </a:xfrm>
            <a:prstGeom prst="rect">
              <a:avLst/>
            </a:prstGeom>
          </p:spPr>
          <p:txBody>
            <a:bodyPr anchor="t" rtlCol="false" tIns="0" lIns="0" bIns="0" rIns="0">
              <a:spAutoFit/>
            </a:bodyPr>
            <a:lstStyle/>
            <a:p>
              <a:pPr algn="ctr">
                <a:lnSpc>
                  <a:spcPts val="7394"/>
                </a:lnSpc>
              </a:pPr>
              <a:r>
                <a:rPr lang="en-US" b="true" sz="5776">
                  <a:solidFill>
                    <a:srgbClr val="FFFFFF"/>
                  </a:solidFill>
                  <a:latin typeface="Neo Tech Bold"/>
                  <a:ea typeface="Neo Tech Bold"/>
                  <a:cs typeface="Neo Tech Bold"/>
                  <a:sym typeface="Neo Tech Bold"/>
                </a:rPr>
                <a:t>KESIMPULAN</a:t>
              </a:r>
            </a:p>
          </p:txBody>
        </p:sp>
        <p:sp>
          <p:nvSpPr>
            <p:cNvPr name="TextBox 20" id="20"/>
            <p:cNvSpPr txBox="true"/>
            <p:nvPr/>
          </p:nvSpPr>
          <p:spPr>
            <a:xfrm rot="0">
              <a:off x="4410013" y="6283642"/>
              <a:ext cx="15950089" cy="2408767"/>
            </a:xfrm>
            <a:prstGeom prst="rect">
              <a:avLst/>
            </a:prstGeom>
          </p:spPr>
          <p:txBody>
            <a:bodyPr anchor="t" rtlCol="false" tIns="0" lIns="0" bIns="0" rIns="0">
              <a:spAutoFit/>
            </a:bodyPr>
            <a:lstStyle/>
            <a:p>
              <a:pPr algn="just">
                <a:lnSpc>
                  <a:spcPts val="3624"/>
                </a:lnSpc>
              </a:pPr>
              <a:r>
                <a:rPr lang="en-US" sz="2499" spc="24">
                  <a:solidFill>
                    <a:srgbClr val="FFFFFF"/>
                  </a:solidFill>
                  <a:latin typeface="Alice"/>
                  <a:ea typeface="Alice"/>
                  <a:cs typeface="Alice"/>
                  <a:sym typeface="Alice"/>
                </a:rPr>
                <a:t>Sistem informasi penilaian kinerja berbasis web terbukti mempercepat, mempermudah, dan membuat proses penilaian lebih akurat serta transparan; ke depannya disarankan menambahkan fitur notifikasi otomatis dan melakukan uji coba lebih luas agar semakin optimal.</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13566"/>
        </a:solidFill>
      </p:bgPr>
    </p:bg>
    <p:spTree>
      <p:nvGrpSpPr>
        <p:cNvPr id="1" name=""/>
        <p:cNvGrpSpPr/>
        <p:nvPr/>
      </p:nvGrpSpPr>
      <p:grpSpPr>
        <a:xfrm>
          <a:off x="0" y="0"/>
          <a:ext cx="0" cy="0"/>
          <a:chOff x="0" y="0"/>
          <a:chExt cx="0" cy="0"/>
        </a:xfrm>
      </p:grpSpPr>
      <p:grpSp>
        <p:nvGrpSpPr>
          <p:cNvPr name="Group 2" id="2"/>
          <p:cNvGrpSpPr/>
          <p:nvPr/>
        </p:nvGrpSpPr>
        <p:grpSpPr>
          <a:xfrm rot="0">
            <a:off x="-471355" y="-892347"/>
            <a:ext cx="19472547" cy="12071693"/>
            <a:chOff x="0" y="0"/>
            <a:chExt cx="25963396" cy="16095591"/>
          </a:xfrm>
        </p:grpSpPr>
        <p:sp>
          <p:nvSpPr>
            <p:cNvPr name="Freeform 3" id="3"/>
            <p:cNvSpPr/>
            <p:nvPr/>
          </p:nvSpPr>
          <p:spPr>
            <a:xfrm flipH="false" flipV="false" rot="0">
              <a:off x="16964678" y="0"/>
              <a:ext cx="8047795" cy="8047795"/>
            </a:xfrm>
            <a:custGeom>
              <a:avLst/>
              <a:gdLst/>
              <a:ahLst/>
              <a:cxnLst/>
              <a:rect r="r" b="b" t="t" l="l"/>
              <a:pathLst>
                <a:path h="8047795" w="8047795">
                  <a:moveTo>
                    <a:pt x="0" y="0"/>
                  </a:moveTo>
                  <a:lnTo>
                    <a:pt x="8047796" y="0"/>
                  </a:lnTo>
                  <a:lnTo>
                    <a:pt x="8047796" y="8047795"/>
                  </a:lnTo>
                  <a:lnTo>
                    <a:pt x="0" y="8047795"/>
                  </a:lnTo>
                  <a:lnTo>
                    <a:pt x="0" y="0"/>
                  </a:lnTo>
                  <a:close/>
                </a:path>
              </a:pathLst>
            </a:custGeom>
            <a:blipFill>
              <a:blip r:embed="rId2">
                <a:alphaModFix amt="9999"/>
              </a:blip>
              <a:stretch>
                <a:fillRect l="0" t="0" r="0" b="0"/>
              </a:stretch>
            </a:blipFill>
          </p:spPr>
        </p:sp>
        <p:sp>
          <p:nvSpPr>
            <p:cNvPr name="Freeform 4" id="4"/>
            <p:cNvSpPr/>
            <p:nvPr/>
          </p:nvSpPr>
          <p:spPr>
            <a:xfrm flipH="false" flipV="false" rot="0">
              <a:off x="8796576" y="0"/>
              <a:ext cx="8047795" cy="8047795"/>
            </a:xfrm>
            <a:custGeom>
              <a:avLst/>
              <a:gdLst/>
              <a:ahLst/>
              <a:cxnLst/>
              <a:rect r="r" b="b" t="t" l="l"/>
              <a:pathLst>
                <a:path h="8047795" w="8047795">
                  <a:moveTo>
                    <a:pt x="0" y="0"/>
                  </a:moveTo>
                  <a:lnTo>
                    <a:pt x="8047795" y="0"/>
                  </a:lnTo>
                  <a:lnTo>
                    <a:pt x="8047795" y="8047795"/>
                  </a:lnTo>
                  <a:lnTo>
                    <a:pt x="0" y="8047795"/>
                  </a:lnTo>
                  <a:lnTo>
                    <a:pt x="0" y="0"/>
                  </a:lnTo>
                  <a:close/>
                </a:path>
              </a:pathLst>
            </a:custGeom>
            <a:blipFill>
              <a:blip r:embed="rId2">
                <a:alphaModFix amt="9999"/>
              </a:blip>
              <a:stretch>
                <a:fillRect l="0" t="0" r="0" b="0"/>
              </a:stretch>
            </a:blipFill>
          </p:spPr>
        </p:sp>
        <p:sp>
          <p:nvSpPr>
            <p:cNvPr name="Freeform 5" id="5"/>
            <p:cNvSpPr/>
            <p:nvPr/>
          </p:nvSpPr>
          <p:spPr>
            <a:xfrm flipH="false" flipV="false" rot="0">
              <a:off x="16964678" y="8047795"/>
              <a:ext cx="8047795" cy="8047795"/>
            </a:xfrm>
            <a:custGeom>
              <a:avLst/>
              <a:gdLst/>
              <a:ahLst/>
              <a:cxnLst/>
              <a:rect r="r" b="b" t="t" l="l"/>
              <a:pathLst>
                <a:path h="8047795" w="8047795">
                  <a:moveTo>
                    <a:pt x="0" y="0"/>
                  </a:moveTo>
                  <a:lnTo>
                    <a:pt x="8047796" y="0"/>
                  </a:lnTo>
                  <a:lnTo>
                    <a:pt x="8047796" y="8047796"/>
                  </a:lnTo>
                  <a:lnTo>
                    <a:pt x="0" y="8047796"/>
                  </a:lnTo>
                  <a:lnTo>
                    <a:pt x="0" y="0"/>
                  </a:lnTo>
                  <a:close/>
                </a:path>
              </a:pathLst>
            </a:custGeom>
            <a:blipFill>
              <a:blip r:embed="rId2">
                <a:alphaModFix amt="9999"/>
              </a:blip>
              <a:stretch>
                <a:fillRect l="0" t="0" r="0" b="0"/>
              </a:stretch>
            </a:blipFill>
          </p:spPr>
        </p:sp>
        <p:sp>
          <p:nvSpPr>
            <p:cNvPr name="Freeform 6" id="6"/>
            <p:cNvSpPr/>
            <p:nvPr/>
          </p:nvSpPr>
          <p:spPr>
            <a:xfrm flipH="false" flipV="false" rot="0">
              <a:off x="8796576" y="8047795"/>
              <a:ext cx="8047795" cy="8047795"/>
            </a:xfrm>
            <a:custGeom>
              <a:avLst/>
              <a:gdLst/>
              <a:ahLst/>
              <a:cxnLst/>
              <a:rect r="r" b="b" t="t" l="l"/>
              <a:pathLst>
                <a:path h="8047795" w="8047795">
                  <a:moveTo>
                    <a:pt x="0" y="0"/>
                  </a:moveTo>
                  <a:lnTo>
                    <a:pt x="8047795" y="0"/>
                  </a:lnTo>
                  <a:lnTo>
                    <a:pt x="8047795" y="8047796"/>
                  </a:lnTo>
                  <a:lnTo>
                    <a:pt x="0" y="8047796"/>
                  </a:lnTo>
                  <a:lnTo>
                    <a:pt x="0" y="0"/>
                  </a:lnTo>
                  <a:close/>
                </a:path>
              </a:pathLst>
            </a:custGeom>
            <a:blipFill>
              <a:blip r:embed="rId2">
                <a:alphaModFix amt="9999"/>
              </a:blip>
              <a:stretch>
                <a:fillRect l="0" t="0" r="0" b="0"/>
              </a:stretch>
            </a:blipFill>
          </p:spPr>
        </p:sp>
        <p:sp>
          <p:nvSpPr>
            <p:cNvPr name="Freeform 7" id="7"/>
            <p:cNvSpPr/>
            <p:nvPr/>
          </p:nvSpPr>
          <p:spPr>
            <a:xfrm flipH="false" flipV="false" rot="0">
              <a:off x="628474" y="0"/>
              <a:ext cx="8047795" cy="8047795"/>
            </a:xfrm>
            <a:custGeom>
              <a:avLst/>
              <a:gdLst/>
              <a:ahLst/>
              <a:cxnLst/>
              <a:rect r="r" b="b" t="t" l="l"/>
              <a:pathLst>
                <a:path h="8047795" w="8047795">
                  <a:moveTo>
                    <a:pt x="0" y="0"/>
                  </a:moveTo>
                  <a:lnTo>
                    <a:pt x="8047795" y="0"/>
                  </a:lnTo>
                  <a:lnTo>
                    <a:pt x="8047795" y="8047795"/>
                  </a:lnTo>
                  <a:lnTo>
                    <a:pt x="0" y="8047795"/>
                  </a:lnTo>
                  <a:lnTo>
                    <a:pt x="0" y="0"/>
                  </a:lnTo>
                  <a:close/>
                </a:path>
              </a:pathLst>
            </a:custGeom>
            <a:blipFill>
              <a:blip r:embed="rId2">
                <a:alphaModFix amt="9999"/>
              </a:blip>
              <a:stretch>
                <a:fillRect l="0" t="0" r="0" b="0"/>
              </a:stretch>
            </a:blipFill>
          </p:spPr>
        </p:sp>
        <p:sp>
          <p:nvSpPr>
            <p:cNvPr name="Freeform 8" id="8"/>
            <p:cNvSpPr/>
            <p:nvPr/>
          </p:nvSpPr>
          <p:spPr>
            <a:xfrm flipH="false" flipV="false" rot="0">
              <a:off x="628474" y="8047795"/>
              <a:ext cx="8047795" cy="8047795"/>
            </a:xfrm>
            <a:custGeom>
              <a:avLst/>
              <a:gdLst/>
              <a:ahLst/>
              <a:cxnLst/>
              <a:rect r="r" b="b" t="t" l="l"/>
              <a:pathLst>
                <a:path h="8047795" w="8047795">
                  <a:moveTo>
                    <a:pt x="0" y="0"/>
                  </a:moveTo>
                  <a:lnTo>
                    <a:pt x="8047795" y="0"/>
                  </a:lnTo>
                  <a:lnTo>
                    <a:pt x="8047795" y="8047796"/>
                  </a:lnTo>
                  <a:lnTo>
                    <a:pt x="0" y="8047796"/>
                  </a:lnTo>
                  <a:lnTo>
                    <a:pt x="0" y="0"/>
                  </a:lnTo>
                  <a:close/>
                </a:path>
              </a:pathLst>
            </a:custGeom>
            <a:blipFill>
              <a:blip r:embed="rId2">
                <a:alphaModFix amt="9999"/>
              </a:blip>
              <a:stretch>
                <a:fillRect l="0" t="0" r="0" b="0"/>
              </a:stretch>
            </a:blipFill>
          </p:spPr>
        </p:sp>
        <p:sp>
          <p:nvSpPr>
            <p:cNvPr name="Freeform 9" id="9"/>
            <p:cNvSpPr/>
            <p:nvPr/>
          </p:nvSpPr>
          <p:spPr>
            <a:xfrm flipH="false" flipV="false" rot="0">
              <a:off x="2935068" y="2561395"/>
              <a:ext cx="19770811" cy="10972800"/>
            </a:xfrm>
            <a:custGeom>
              <a:avLst/>
              <a:gdLst/>
              <a:ahLst/>
              <a:cxnLst/>
              <a:rect r="r" b="b" t="t" l="l"/>
              <a:pathLst>
                <a:path h="10972800" w="19770811">
                  <a:moveTo>
                    <a:pt x="0" y="0"/>
                  </a:moveTo>
                  <a:lnTo>
                    <a:pt x="19770811" y="0"/>
                  </a:lnTo>
                  <a:lnTo>
                    <a:pt x="19770811" y="10972800"/>
                  </a:lnTo>
                  <a:lnTo>
                    <a:pt x="0" y="10972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0" y="11435563"/>
              <a:ext cx="4974820" cy="3943675"/>
            </a:xfrm>
            <a:custGeom>
              <a:avLst/>
              <a:gdLst/>
              <a:ahLst/>
              <a:cxnLst/>
              <a:rect r="r" b="b" t="t" l="l"/>
              <a:pathLst>
                <a:path h="3943675" w="4974820">
                  <a:moveTo>
                    <a:pt x="0" y="0"/>
                  </a:moveTo>
                  <a:lnTo>
                    <a:pt x="4974820" y="0"/>
                  </a:lnTo>
                  <a:lnTo>
                    <a:pt x="4974820" y="3943675"/>
                  </a:lnTo>
                  <a:lnTo>
                    <a:pt x="0" y="39436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true" flipV="false" rot="0">
              <a:off x="21434936" y="80222"/>
              <a:ext cx="4528459" cy="3589833"/>
            </a:xfrm>
            <a:custGeom>
              <a:avLst/>
              <a:gdLst/>
              <a:ahLst/>
              <a:cxnLst/>
              <a:rect r="r" b="b" t="t" l="l"/>
              <a:pathLst>
                <a:path h="3589833" w="4528459">
                  <a:moveTo>
                    <a:pt x="4528460" y="0"/>
                  </a:moveTo>
                  <a:lnTo>
                    <a:pt x="0" y="0"/>
                  </a:lnTo>
                  <a:lnTo>
                    <a:pt x="0" y="3589833"/>
                  </a:lnTo>
                  <a:lnTo>
                    <a:pt x="4528460" y="3589833"/>
                  </a:lnTo>
                  <a:lnTo>
                    <a:pt x="452846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2" id="12"/>
            <p:cNvSpPr/>
            <p:nvPr/>
          </p:nvSpPr>
          <p:spPr>
            <a:xfrm flipV="true">
              <a:off x="6002016" y="4680865"/>
              <a:ext cx="13636914" cy="0"/>
            </a:xfrm>
            <a:prstGeom prst="line">
              <a:avLst/>
            </a:prstGeom>
            <a:ln cap="flat" w="50800">
              <a:solidFill>
                <a:srgbClr val="FFFFFF"/>
              </a:solidFill>
              <a:prstDash val="solid"/>
              <a:headEnd type="none" len="sm" w="sm"/>
              <a:tailEnd type="none" len="sm" w="sm"/>
            </a:ln>
          </p:spPr>
        </p:sp>
        <p:sp>
          <p:nvSpPr>
            <p:cNvPr name="Freeform 13" id="13"/>
            <p:cNvSpPr/>
            <p:nvPr/>
          </p:nvSpPr>
          <p:spPr>
            <a:xfrm flipH="false" flipV="false" rot="0">
              <a:off x="4974820" y="9694890"/>
              <a:ext cx="2990399" cy="2038908"/>
            </a:xfrm>
            <a:custGeom>
              <a:avLst/>
              <a:gdLst/>
              <a:ahLst/>
              <a:cxnLst/>
              <a:rect r="r" b="b" t="t" l="l"/>
              <a:pathLst>
                <a:path h="2038908" w="2990399">
                  <a:moveTo>
                    <a:pt x="0" y="0"/>
                  </a:moveTo>
                  <a:lnTo>
                    <a:pt x="2990399" y="0"/>
                  </a:lnTo>
                  <a:lnTo>
                    <a:pt x="2990399" y="2038908"/>
                  </a:lnTo>
                  <a:lnTo>
                    <a:pt x="0" y="20389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17669871" y="9694890"/>
              <a:ext cx="2990399" cy="2038908"/>
            </a:xfrm>
            <a:custGeom>
              <a:avLst/>
              <a:gdLst/>
              <a:ahLst/>
              <a:cxnLst/>
              <a:rect r="r" b="b" t="t" l="l"/>
              <a:pathLst>
                <a:path h="2038908" w="2990399">
                  <a:moveTo>
                    <a:pt x="0" y="0"/>
                  </a:moveTo>
                  <a:lnTo>
                    <a:pt x="2990399" y="0"/>
                  </a:lnTo>
                  <a:lnTo>
                    <a:pt x="2990399" y="2038908"/>
                  </a:lnTo>
                  <a:lnTo>
                    <a:pt x="0" y="20389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7171227" y="5991934"/>
              <a:ext cx="11298494" cy="2169637"/>
            </a:xfrm>
            <a:prstGeom prst="rect">
              <a:avLst/>
            </a:prstGeom>
          </p:spPr>
          <p:txBody>
            <a:bodyPr anchor="t" rtlCol="false" tIns="0" lIns="0" bIns="0" rIns="0">
              <a:spAutoFit/>
            </a:bodyPr>
            <a:lstStyle/>
            <a:p>
              <a:pPr algn="ctr">
                <a:lnSpc>
                  <a:spcPts val="12087"/>
                </a:lnSpc>
              </a:pPr>
              <a:r>
                <a:rPr lang="en-US" b="true" sz="9443">
                  <a:solidFill>
                    <a:srgbClr val="1EF1FF"/>
                  </a:solidFill>
                  <a:latin typeface="Neo Tech Bold"/>
                  <a:ea typeface="Neo Tech Bold"/>
                  <a:cs typeface="Neo Tech Bold"/>
                  <a:sym typeface="Neo Tech Bold"/>
                </a:rPr>
                <a:t>TERIMA KASIH</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13566"/>
        </a:solidFill>
      </p:bgPr>
    </p:bg>
    <p:spTree>
      <p:nvGrpSpPr>
        <p:cNvPr id="1" name=""/>
        <p:cNvGrpSpPr/>
        <p:nvPr/>
      </p:nvGrpSpPr>
      <p:grpSpPr>
        <a:xfrm>
          <a:off x="0" y="0"/>
          <a:ext cx="0" cy="0"/>
          <a:chOff x="0" y="0"/>
          <a:chExt cx="0" cy="0"/>
        </a:xfrm>
      </p:grpSpPr>
      <p:grpSp>
        <p:nvGrpSpPr>
          <p:cNvPr name="Group 2" id="2"/>
          <p:cNvGrpSpPr/>
          <p:nvPr/>
        </p:nvGrpSpPr>
        <p:grpSpPr>
          <a:xfrm rot="0">
            <a:off x="0" y="-892347"/>
            <a:ext cx="18288000" cy="12071693"/>
            <a:chOff x="0" y="0"/>
            <a:chExt cx="24384000" cy="16095591"/>
          </a:xfrm>
        </p:grpSpPr>
        <p:sp>
          <p:nvSpPr>
            <p:cNvPr name="Freeform 3" id="3"/>
            <p:cNvSpPr/>
            <p:nvPr/>
          </p:nvSpPr>
          <p:spPr>
            <a:xfrm flipH="false" flipV="false" rot="0">
              <a:off x="16336205" y="0"/>
              <a:ext cx="8047795" cy="8047795"/>
            </a:xfrm>
            <a:custGeom>
              <a:avLst/>
              <a:gdLst/>
              <a:ahLst/>
              <a:cxnLst/>
              <a:rect r="r" b="b" t="t" l="l"/>
              <a:pathLst>
                <a:path h="8047795" w="8047795">
                  <a:moveTo>
                    <a:pt x="0" y="0"/>
                  </a:moveTo>
                  <a:lnTo>
                    <a:pt x="8047795" y="0"/>
                  </a:lnTo>
                  <a:lnTo>
                    <a:pt x="8047795" y="8047795"/>
                  </a:lnTo>
                  <a:lnTo>
                    <a:pt x="0" y="8047795"/>
                  </a:lnTo>
                  <a:lnTo>
                    <a:pt x="0" y="0"/>
                  </a:lnTo>
                  <a:close/>
                </a:path>
              </a:pathLst>
            </a:custGeom>
            <a:blipFill>
              <a:blip r:embed="rId2">
                <a:alphaModFix amt="44999"/>
              </a:blip>
              <a:stretch>
                <a:fillRect l="0" t="0" r="0" b="0"/>
              </a:stretch>
            </a:blipFill>
          </p:spPr>
        </p:sp>
        <p:sp>
          <p:nvSpPr>
            <p:cNvPr name="Freeform 4" id="4"/>
            <p:cNvSpPr/>
            <p:nvPr/>
          </p:nvSpPr>
          <p:spPr>
            <a:xfrm flipH="false" flipV="false" rot="0">
              <a:off x="8168102" y="0"/>
              <a:ext cx="8047795" cy="8047795"/>
            </a:xfrm>
            <a:custGeom>
              <a:avLst/>
              <a:gdLst/>
              <a:ahLst/>
              <a:cxnLst/>
              <a:rect r="r" b="b" t="t" l="l"/>
              <a:pathLst>
                <a:path h="8047795" w="8047795">
                  <a:moveTo>
                    <a:pt x="0" y="0"/>
                  </a:moveTo>
                  <a:lnTo>
                    <a:pt x="8047796" y="0"/>
                  </a:lnTo>
                  <a:lnTo>
                    <a:pt x="8047796" y="8047795"/>
                  </a:lnTo>
                  <a:lnTo>
                    <a:pt x="0" y="8047795"/>
                  </a:lnTo>
                  <a:lnTo>
                    <a:pt x="0" y="0"/>
                  </a:lnTo>
                  <a:close/>
                </a:path>
              </a:pathLst>
            </a:custGeom>
            <a:blipFill>
              <a:blip r:embed="rId2">
                <a:alphaModFix amt="44999"/>
              </a:blip>
              <a:stretch>
                <a:fillRect l="0" t="0" r="0" b="0"/>
              </a:stretch>
            </a:blipFill>
          </p:spPr>
        </p:sp>
        <p:sp>
          <p:nvSpPr>
            <p:cNvPr name="Freeform 5" id="5"/>
            <p:cNvSpPr/>
            <p:nvPr/>
          </p:nvSpPr>
          <p:spPr>
            <a:xfrm flipH="false" flipV="false" rot="0">
              <a:off x="16336205" y="8047795"/>
              <a:ext cx="8047795" cy="8047795"/>
            </a:xfrm>
            <a:custGeom>
              <a:avLst/>
              <a:gdLst/>
              <a:ahLst/>
              <a:cxnLst/>
              <a:rect r="r" b="b" t="t" l="l"/>
              <a:pathLst>
                <a:path h="8047795" w="8047795">
                  <a:moveTo>
                    <a:pt x="0" y="0"/>
                  </a:moveTo>
                  <a:lnTo>
                    <a:pt x="8047795" y="0"/>
                  </a:lnTo>
                  <a:lnTo>
                    <a:pt x="8047795" y="8047796"/>
                  </a:lnTo>
                  <a:lnTo>
                    <a:pt x="0" y="8047796"/>
                  </a:lnTo>
                  <a:lnTo>
                    <a:pt x="0" y="0"/>
                  </a:lnTo>
                  <a:close/>
                </a:path>
              </a:pathLst>
            </a:custGeom>
            <a:blipFill>
              <a:blip r:embed="rId2">
                <a:alphaModFix amt="44999"/>
              </a:blip>
              <a:stretch>
                <a:fillRect l="0" t="0" r="0" b="0"/>
              </a:stretch>
            </a:blipFill>
          </p:spPr>
        </p:sp>
        <p:sp>
          <p:nvSpPr>
            <p:cNvPr name="Freeform 6" id="6"/>
            <p:cNvSpPr/>
            <p:nvPr/>
          </p:nvSpPr>
          <p:spPr>
            <a:xfrm flipH="false" flipV="false" rot="0">
              <a:off x="8168102" y="8047795"/>
              <a:ext cx="8047795" cy="8047795"/>
            </a:xfrm>
            <a:custGeom>
              <a:avLst/>
              <a:gdLst/>
              <a:ahLst/>
              <a:cxnLst/>
              <a:rect r="r" b="b" t="t" l="l"/>
              <a:pathLst>
                <a:path h="8047795" w="8047795">
                  <a:moveTo>
                    <a:pt x="0" y="0"/>
                  </a:moveTo>
                  <a:lnTo>
                    <a:pt x="8047796" y="0"/>
                  </a:lnTo>
                  <a:lnTo>
                    <a:pt x="8047796" y="8047796"/>
                  </a:lnTo>
                  <a:lnTo>
                    <a:pt x="0" y="8047796"/>
                  </a:lnTo>
                  <a:lnTo>
                    <a:pt x="0" y="0"/>
                  </a:lnTo>
                  <a:close/>
                </a:path>
              </a:pathLst>
            </a:custGeom>
            <a:blipFill>
              <a:blip r:embed="rId2">
                <a:alphaModFix amt="44999"/>
              </a:blip>
              <a:stretch>
                <a:fillRect l="0" t="0" r="0" b="0"/>
              </a:stretch>
            </a:blipFill>
          </p:spPr>
        </p:sp>
        <p:sp>
          <p:nvSpPr>
            <p:cNvPr name="Freeform 7" id="7"/>
            <p:cNvSpPr/>
            <p:nvPr/>
          </p:nvSpPr>
          <p:spPr>
            <a:xfrm flipH="false" flipV="false" rot="0">
              <a:off x="0" y="0"/>
              <a:ext cx="8047795" cy="8047795"/>
            </a:xfrm>
            <a:custGeom>
              <a:avLst/>
              <a:gdLst/>
              <a:ahLst/>
              <a:cxnLst/>
              <a:rect r="r" b="b" t="t" l="l"/>
              <a:pathLst>
                <a:path h="8047795" w="8047795">
                  <a:moveTo>
                    <a:pt x="0" y="0"/>
                  </a:moveTo>
                  <a:lnTo>
                    <a:pt x="8047795" y="0"/>
                  </a:lnTo>
                  <a:lnTo>
                    <a:pt x="8047795" y="8047795"/>
                  </a:lnTo>
                  <a:lnTo>
                    <a:pt x="0" y="8047795"/>
                  </a:lnTo>
                  <a:lnTo>
                    <a:pt x="0" y="0"/>
                  </a:lnTo>
                  <a:close/>
                </a:path>
              </a:pathLst>
            </a:custGeom>
            <a:blipFill>
              <a:blip r:embed="rId2">
                <a:alphaModFix amt="44999"/>
              </a:blip>
              <a:stretch>
                <a:fillRect l="0" t="0" r="0" b="0"/>
              </a:stretch>
            </a:blipFill>
          </p:spPr>
        </p:sp>
        <p:sp>
          <p:nvSpPr>
            <p:cNvPr name="Freeform 8" id="8"/>
            <p:cNvSpPr/>
            <p:nvPr/>
          </p:nvSpPr>
          <p:spPr>
            <a:xfrm flipH="false" flipV="false" rot="0">
              <a:off x="0" y="8047795"/>
              <a:ext cx="8047795" cy="8047795"/>
            </a:xfrm>
            <a:custGeom>
              <a:avLst/>
              <a:gdLst/>
              <a:ahLst/>
              <a:cxnLst/>
              <a:rect r="r" b="b" t="t" l="l"/>
              <a:pathLst>
                <a:path h="8047795" w="8047795">
                  <a:moveTo>
                    <a:pt x="0" y="0"/>
                  </a:moveTo>
                  <a:lnTo>
                    <a:pt x="8047795" y="0"/>
                  </a:lnTo>
                  <a:lnTo>
                    <a:pt x="8047795" y="8047796"/>
                  </a:lnTo>
                  <a:lnTo>
                    <a:pt x="0" y="8047796"/>
                  </a:lnTo>
                  <a:lnTo>
                    <a:pt x="0" y="0"/>
                  </a:lnTo>
                  <a:close/>
                </a:path>
              </a:pathLst>
            </a:custGeom>
            <a:blipFill>
              <a:blip r:embed="rId2">
                <a:alphaModFix amt="44999"/>
              </a:blip>
              <a:stretch>
                <a:fillRect l="0" t="0" r="0" b="0"/>
              </a:stretch>
            </a:blipFill>
          </p:spPr>
        </p:sp>
        <p:grpSp>
          <p:nvGrpSpPr>
            <p:cNvPr name="Group 9" id="9"/>
            <p:cNvGrpSpPr/>
            <p:nvPr/>
          </p:nvGrpSpPr>
          <p:grpSpPr>
            <a:xfrm rot="0">
              <a:off x="1371600" y="2561395"/>
              <a:ext cx="21640800" cy="10972800"/>
              <a:chOff x="0" y="0"/>
              <a:chExt cx="4274726" cy="2167467"/>
            </a:xfrm>
          </p:grpSpPr>
          <p:sp>
            <p:nvSpPr>
              <p:cNvPr name="Freeform 10" id="10"/>
              <p:cNvSpPr/>
              <p:nvPr/>
            </p:nvSpPr>
            <p:spPr>
              <a:xfrm flipH="false" flipV="false" rot="0">
                <a:off x="0" y="0"/>
                <a:ext cx="4274726" cy="2167467"/>
              </a:xfrm>
              <a:custGeom>
                <a:avLst/>
                <a:gdLst/>
                <a:ahLst/>
                <a:cxnLst/>
                <a:rect r="r" b="b" t="t" l="l"/>
                <a:pathLst>
                  <a:path h="2167467" w="4274726">
                    <a:moveTo>
                      <a:pt x="14310" y="0"/>
                    </a:moveTo>
                    <a:lnTo>
                      <a:pt x="4260416" y="0"/>
                    </a:lnTo>
                    <a:cubicBezTo>
                      <a:pt x="4264211" y="0"/>
                      <a:pt x="4267851" y="1508"/>
                      <a:pt x="4270535" y="4191"/>
                    </a:cubicBezTo>
                    <a:cubicBezTo>
                      <a:pt x="4273218" y="6875"/>
                      <a:pt x="4274726" y="10515"/>
                      <a:pt x="4274726" y="14310"/>
                    </a:cubicBezTo>
                    <a:lnTo>
                      <a:pt x="4274726" y="2153157"/>
                    </a:lnTo>
                    <a:cubicBezTo>
                      <a:pt x="4274726" y="2156952"/>
                      <a:pt x="4273218" y="2160592"/>
                      <a:pt x="4270535" y="2163276"/>
                    </a:cubicBezTo>
                    <a:cubicBezTo>
                      <a:pt x="4267851" y="2165959"/>
                      <a:pt x="4264211" y="2167467"/>
                      <a:pt x="4260416" y="2167467"/>
                    </a:cubicBezTo>
                    <a:lnTo>
                      <a:pt x="14310" y="2167467"/>
                    </a:lnTo>
                    <a:cubicBezTo>
                      <a:pt x="10515" y="2167467"/>
                      <a:pt x="6875" y="2165959"/>
                      <a:pt x="4191" y="2163276"/>
                    </a:cubicBezTo>
                    <a:cubicBezTo>
                      <a:pt x="1508" y="2160592"/>
                      <a:pt x="0" y="2156952"/>
                      <a:pt x="0" y="2153157"/>
                    </a:cubicBezTo>
                    <a:lnTo>
                      <a:pt x="0" y="14310"/>
                    </a:lnTo>
                    <a:cubicBezTo>
                      <a:pt x="0" y="10515"/>
                      <a:pt x="1508" y="6875"/>
                      <a:pt x="4191" y="4191"/>
                    </a:cubicBezTo>
                    <a:cubicBezTo>
                      <a:pt x="6875" y="1508"/>
                      <a:pt x="10515" y="0"/>
                      <a:pt x="14310" y="0"/>
                    </a:cubicBezTo>
                    <a:close/>
                  </a:path>
                </a:pathLst>
              </a:custGeom>
              <a:solidFill>
                <a:srgbClr val="113566">
                  <a:alpha val="92941"/>
                </a:srgbClr>
              </a:solidFill>
              <a:ln cap="rnd">
                <a:noFill/>
                <a:prstDash val="solid"/>
                <a:round/>
              </a:ln>
            </p:spPr>
          </p:sp>
          <p:sp>
            <p:nvSpPr>
              <p:cNvPr name="TextBox 11" id="11"/>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5292162" y="2561395"/>
              <a:ext cx="13799676" cy="1158751"/>
            </a:xfrm>
            <a:custGeom>
              <a:avLst/>
              <a:gdLst/>
              <a:ahLst/>
              <a:cxnLst/>
              <a:rect r="r" b="b" t="t" l="l"/>
              <a:pathLst>
                <a:path h="1158751" w="13799676">
                  <a:moveTo>
                    <a:pt x="0" y="0"/>
                  </a:moveTo>
                  <a:lnTo>
                    <a:pt x="13799676" y="0"/>
                  </a:lnTo>
                  <a:lnTo>
                    <a:pt x="13799676" y="1158752"/>
                  </a:lnTo>
                  <a:lnTo>
                    <a:pt x="0" y="11587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10800000">
              <a:off x="5292162" y="12375444"/>
              <a:ext cx="13799676" cy="1158751"/>
            </a:xfrm>
            <a:custGeom>
              <a:avLst/>
              <a:gdLst/>
              <a:ahLst/>
              <a:cxnLst/>
              <a:rect r="r" b="b" t="t" l="l"/>
              <a:pathLst>
                <a:path h="1158751" w="13799676">
                  <a:moveTo>
                    <a:pt x="0" y="0"/>
                  </a:moveTo>
                  <a:lnTo>
                    <a:pt x="13799676" y="0"/>
                  </a:lnTo>
                  <a:lnTo>
                    <a:pt x="13799676" y="1158751"/>
                  </a:lnTo>
                  <a:lnTo>
                    <a:pt x="0" y="11587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4" id="14"/>
            <p:cNvGrpSpPr/>
            <p:nvPr/>
          </p:nvGrpSpPr>
          <p:grpSpPr>
            <a:xfrm rot="0">
              <a:off x="1371600" y="2561395"/>
              <a:ext cx="21640800" cy="10972800"/>
              <a:chOff x="0" y="0"/>
              <a:chExt cx="4274726" cy="2167467"/>
            </a:xfrm>
          </p:grpSpPr>
          <p:sp>
            <p:nvSpPr>
              <p:cNvPr name="Freeform 15" id="15"/>
              <p:cNvSpPr/>
              <p:nvPr/>
            </p:nvSpPr>
            <p:spPr>
              <a:xfrm flipH="false" flipV="false" rot="0">
                <a:off x="0" y="0"/>
                <a:ext cx="4274726" cy="2167467"/>
              </a:xfrm>
              <a:custGeom>
                <a:avLst/>
                <a:gdLst/>
                <a:ahLst/>
                <a:cxnLst/>
                <a:rect r="r" b="b" t="t" l="l"/>
                <a:pathLst>
                  <a:path h="2167467" w="4274726">
                    <a:moveTo>
                      <a:pt x="14310" y="0"/>
                    </a:moveTo>
                    <a:lnTo>
                      <a:pt x="4260416" y="0"/>
                    </a:lnTo>
                    <a:cubicBezTo>
                      <a:pt x="4264211" y="0"/>
                      <a:pt x="4267851" y="1508"/>
                      <a:pt x="4270535" y="4191"/>
                    </a:cubicBezTo>
                    <a:cubicBezTo>
                      <a:pt x="4273218" y="6875"/>
                      <a:pt x="4274726" y="10515"/>
                      <a:pt x="4274726" y="14310"/>
                    </a:cubicBezTo>
                    <a:lnTo>
                      <a:pt x="4274726" y="2153157"/>
                    </a:lnTo>
                    <a:cubicBezTo>
                      <a:pt x="4274726" y="2156952"/>
                      <a:pt x="4273218" y="2160592"/>
                      <a:pt x="4270535" y="2163276"/>
                    </a:cubicBezTo>
                    <a:cubicBezTo>
                      <a:pt x="4267851" y="2165959"/>
                      <a:pt x="4264211" y="2167467"/>
                      <a:pt x="4260416" y="2167467"/>
                    </a:cubicBezTo>
                    <a:lnTo>
                      <a:pt x="14310" y="2167467"/>
                    </a:lnTo>
                    <a:cubicBezTo>
                      <a:pt x="10515" y="2167467"/>
                      <a:pt x="6875" y="2165959"/>
                      <a:pt x="4191" y="2163276"/>
                    </a:cubicBezTo>
                    <a:cubicBezTo>
                      <a:pt x="1508" y="2160592"/>
                      <a:pt x="0" y="2156952"/>
                      <a:pt x="0" y="2153157"/>
                    </a:cubicBezTo>
                    <a:lnTo>
                      <a:pt x="0" y="14310"/>
                    </a:lnTo>
                    <a:cubicBezTo>
                      <a:pt x="0" y="10515"/>
                      <a:pt x="1508" y="6875"/>
                      <a:pt x="4191" y="4191"/>
                    </a:cubicBezTo>
                    <a:cubicBezTo>
                      <a:pt x="6875" y="1508"/>
                      <a:pt x="10515" y="0"/>
                      <a:pt x="14310" y="0"/>
                    </a:cubicBezTo>
                    <a:close/>
                  </a:path>
                </a:pathLst>
              </a:custGeom>
              <a:solidFill>
                <a:srgbClr val="000000">
                  <a:alpha val="0"/>
                </a:srgbClr>
              </a:solidFill>
              <a:ln w="85725" cap="rnd">
                <a:solidFill>
                  <a:srgbClr val="1EF1FF"/>
                </a:solidFill>
                <a:prstDash val="solid"/>
                <a:round/>
              </a:ln>
            </p:spPr>
          </p:sp>
          <p:sp>
            <p:nvSpPr>
              <p:cNvPr name="TextBox 16" id="1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1371600" y="4858624"/>
              <a:ext cx="4676959" cy="323135"/>
            </a:xfrm>
            <a:custGeom>
              <a:avLst/>
              <a:gdLst/>
              <a:ahLst/>
              <a:cxnLst/>
              <a:rect r="r" b="b" t="t" l="l"/>
              <a:pathLst>
                <a:path h="323135" w="4676959">
                  <a:moveTo>
                    <a:pt x="0" y="0"/>
                  </a:moveTo>
                  <a:lnTo>
                    <a:pt x="4676959" y="0"/>
                  </a:lnTo>
                  <a:lnTo>
                    <a:pt x="4676959" y="323136"/>
                  </a:lnTo>
                  <a:lnTo>
                    <a:pt x="0" y="3231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true" flipV="false" rot="0">
              <a:off x="18335441" y="4858624"/>
              <a:ext cx="4676959" cy="323135"/>
            </a:xfrm>
            <a:custGeom>
              <a:avLst/>
              <a:gdLst/>
              <a:ahLst/>
              <a:cxnLst/>
              <a:rect r="r" b="b" t="t" l="l"/>
              <a:pathLst>
                <a:path h="323135" w="4676959">
                  <a:moveTo>
                    <a:pt x="4676959" y="0"/>
                  </a:moveTo>
                  <a:lnTo>
                    <a:pt x="0" y="0"/>
                  </a:lnTo>
                  <a:lnTo>
                    <a:pt x="0" y="323136"/>
                  </a:lnTo>
                  <a:lnTo>
                    <a:pt x="4676959" y="323136"/>
                  </a:lnTo>
                  <a:lnTo>
                    <a:pt x="4676959"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9" id="19"/>
            <p:cNvSpPr txBox="true"/>
            <p:nvPr/>
          </p:nvSpPr>
          <p:spPr>
            <a:xfrm rot="0">
              <a:off x="10126395" y="4279099"/>
              <a:ext cx="4489847" cy="1318744"/>
            </a:xfrm>
            <a:prstGeom prst="rect">
              <a:avLst/>
            </a:prstGeom>
          </p:spPr>
          <p:txBody>
            <a:bodyPr anchor="t" rtlCol="false" tIns="0" lIns="0" bIns="0" rIns="0">
              <a:spAutoFit/>
            </a:bodyPr>
            <a:lstStyle/>
            <a:p>
              <a:pPr algn="ctr">
                <a:lnSpc>
                  <a:spcPts val="7394"/>
                </a:lnSpc>
              </a:pPr>
              <a:r>
                <a:rPr lang="en-US" b="true" sz="5776">
                  <a:solidFill>
                    <a:srgbClr val="FFFFFF"/>
                  </a:solidFill>
                  <a:latin typeface="Neo Tech Bold"/>
                  <a:ea typeface="Neo Tech Bold"/>
                  <a:cs typeface="Neo Tech Bold"/>
                  <a:sym typeface="Neo Tech Bold"/>
                </a:rPr>
                <a:t>ABSTRAK</a:t>
              </a:r>
            </a:p>
          </p:txBody>
        </p:sp>
        <p:sp>
          <p:nvSpPr>
            <p:cNvPr name="TextBox 20" id="20"/>
            <p:cNvSpPr txBox="true"/>
            <p:nvPr/>
          </p:nvSpPr>
          <p:spPr>
            <a:xfrm rot="0">
              <a:off x="4410013" y="5887269"/>
              <a:ext cx="15950089" cy="7029451"/>
            </a:xfrm>
            <a:prstGeom prst="rect">
              <a:avLst/>
            </a:prstGeom>
          </p:spPr>
          <p:txBody>
            <a:bodyPr anchor="t" rtlCol="false" tIns="0" lIns="0" bIns="0" rIns="0">
              <a:spAutoFit/>
            </a:bodyPr>
            <a:lstStyle/>
            <a:p>
              <a:pPr algn="just">
                <a:lnSpc>
                  <a:spcPts val="4274"/>
                </a:lnSpc>
              </a:pPr>
              <a:r>
                <a:rPr lang="en-US" sz="2499" spc="24">
                  <a:solidFill>
                    <a:srgbClr val="FFFFFF"/>
                  </a:solidFill>
                  <a:latin typeface="Alice"/>
                  <a:ea typeface="Alice"/>
                  <a:cs typeface="Alice"/>
                  <a:sym typeface="Alice"/>
                </a:rPr>
                <a:t>Penilaian kinerja pegawai di BPS Kabupaten Buru yang sebelumnya dilakukan secara manual melalui Google Form dan Excel sering memakan waktu lama dan rawan kesalahan. Untuk mengatasi hal tersebut, dikembangkan Sistem Informasi Penilaian Kinerja Pegawai berbasis web menggunakan PHP Yii2 dan MySQL. Sistem ini menyediakan fitur manajemen data pegawai, input penilaian berbasis indikator, rekapitulasi otomatis, serta penentuan pegawai terbaik. Hasil pengujian menunjukkan seluruh fungsi berjalan baik dan implementasi sistem mampu meningkatkan efisiensi, akurasi, transparansi, serta kemudahan akses data bagi BPS Kabupaten Buru.</a:t>
              </a:r>
            </a:p>
            <a:p>
              <a:pPr algn="just">
                <a:lnSpc>
                  <a:spcPts val="4274"/>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13566"/>
        </a:solidFill>
      </p:bgPr>
    </p:bg>
    <p:spTree>
      <p:nvGrpSpPr>
        <p:cNvPr id="1" name=""/>
        <p:cNvGrpSpPr/>
        <p:nvPr/>
      </p:nvGrpSpPr>
      <p:grpSpPr>
        <a:xfrm>
          <a:off x="0" y="0"/>
          <a:ext cx="0" cy="0"/>
          <a:chOff x="0" y="0"/>
          <a:chExt cx="0" cy="0"/>
        </a:xfrm>
      </p:grpSpPr>
      <p:grpSp>
        <p:nvGrpSpPr>
          <p:cNvPr name="Group 2" id="2"/>
          <p:cNvGrpSpPr/>
          <p:nvPr/>
        </p:nvGrpSpPr>
        <p:grpSpPr>
          <a:xfrm rot="0">
            <a:off x="0" y="-1167153"/>
            <a:ext cx="18288000" cy="12071693"/>
            <a:chOff x="0" y="0"/>
            <a:chExt cx="24384000" cy="16095591"/>
          </a:xfrm>
        </p:grpSpPr>
        <p:sp>
          <p:nvSpPr>
            <p:cNvPr name="Freeform 3" id="3"/>
            <p:cNvSpPr/>
            <p:nvPr/>
          </p:nvSpPr>
          <p:spPr>
            <a:xfrm flipH="false" flipV="false" rot="0">
              <a:off x="16336205" y="0"/>
              <a:ext cx="8047795" cy="8047795"/>
            </a:xfrm>
            <a:custGeom>
              <a:avLst/>
              <a:gdLst/>
              <a:ahLst/>
              <a:cxnLst/>
              <a:rect r="r" b="b" t="t" l="l"/>
              <a:pathLst>
                <a:path h="8047795" w="8047795">
                  <a:moveTo>
                    <a:pt x="0" y="0"/>
                  </a:moveTo>
                  <a:lnTo>
                    <a:pt x="8047795" y="0"/>
                  </a:lnTo>
                  <a:lnTo>
                    <a:pt x="8047795" y="8047795"/>
                  </a:lnTo>
                  <a:lnTo>
                    <a:pt x="0" y="8047795"/>
                  </a:lnTo>
                  <a:lnTo>
                    <a:pt x="0" y="0"/>
                  </a:lnTo>
                  <a:close/>
                </a:path>
              </a:pathLst>
            </a:custGeom>
            <a:blipFill>
              <a:blip r:embed="rId2">
                <a:alphaModFix amt="44999"/>
              </a:blip>
              <a:stretch>
                <a:fillRect l="0" t="0" r="0" b="0"/>
              </a:stretch>
            </a:blipFill>
          </p:spPr>
        </p:sp>
        <p:sp>
          <p:nvSpPr>
            <p:cNvPr name="Freeform 4" id="4"/>
            <p:cNvSpPr/>
            <p:nvPr/>
          </p:nvSpPr>
          <p:spPr>
            <a:xfrm flipH="false" flipV="false" rot="0">
              <a:off x="8168102" y="0"/>
              <a:ext cx="8047795" cy="8047795"/>
            </a:xfrm>
            <a:custGeom>
              <a:avLst/>
              <a:gdLst/>
              <a:ahLst/>
              <a:cxnLst/>
              <a:rect r="r" b="b" t="t" l="l"/>
              <a:pathLst>
                <a:path h="8047795" w="8047795">
                  <a:moveTo>
                    <a:pt x="0" y="0"/>
                  </a:moveTo>
                  <a:lnTo>
                    <a:pt x="8047796" y="0"/>
                  </a:lnTo>
                  <a:lnTo>
                    <a:pt x="8047796" y="8047795"/>
                  </a:lnTo>
                  <a:lnTo>
                    <a:pt x="0" y="8047795"/>
                  </a:lnTo>
                  <a:lnTo>
                    <a:pt x="0" y="0"/>
                  </a:lnTo>
                  <a:close/>
                </a:path>
              </a:pathLst>
            </a:custGeom>
            <a:blipFill>
              <a:blip r:embed="rId2">
                <a:alphaModFix amt="44999"/>
              </a:blip>
              <a:stretch>
                <a:fillRect l="0" t="0" r="0" b="0"/>
              </a:stretch>
            </a:blipFill>
          </p:spPr>
        </p:sp>
        <p:sp>
          <p:nvSpPr>
            <p:cNvPr name="Freeform 5" id="5"/>
            <p:cNvSpPr/>
            <p:nvPr/>
          </p:nvSpPr>
          <p:spPr>
            <a:xfrm flipH="false" flipV="false" rot="0">
              <a:off x="16336205" y="8047795"/>
              <a:ext cx="8047795" cy="8047795"/>
            </a:xfrm>
            <a:custGeom>
              <a:avLst/>
              <a:gdLst/>
              <a:ahLst/>
              <a:cxnLst/>
              <a:rect r="r" b="b" t="t" l="l"/>
              <a:pathLst>
                <a:path h="8047795" w="8047795">
                  <a:moveTo>
                    <a:pt x="0" y="0"/>
                  </a:moveTo>
                  <a:lnTo>
                    <a:pt x="8047795" y="0"/>
                  </a:lnTo>
                  <a:lnTo>
                    <a:pt x="8047795" y="8047796"/>
                  </a:lnTo>
                  <a:lnTo>
                    <a:pt x="0" y="8047796"/>
                  </a:lnTo>
                  <a:lnTo>
                    <a:pt x="0" y="0"/>
                  </a:lnTo>
                  <a:close/>
                </a:path>
              </a:pathLst>
            </a:custGeom>
            <a:blipFill>
              <a:blip r:embed="rId2">
                <a:alphaModFix amt="44999"/>
              </a:blip>
              <a:stretch>
                <a:fillRect l="0" t="0" r="0" b="0"/>
              </a:stretch>
            </a:blipFill>
          </p:spPr>
        </p:sp>
        <p:sp>
          <p:nvSpPr>
            <p:cNvPr name="Freeform 6" id="6"/>
            <p:cNvSpPr/>
            <p:nvPr/>
          </p:nvSpPr>
          <p:spPr>
            <a:xfrm flipH="false" flipV="false" rot="0">
              <a:off x="8168102" y="8047795"/>
              <a:ext cx="8047795" cy="8047795"/>
            </a:xfrm>
            <a:custGeom>
              <a:avLst/>
              <a:gdLst/>
              <a:ahLst/>
              <a:cxnLst/>
              <a:rect r="r" b="b" t="t" l="l"/>
              <a:pathLst>
                <a:path h="8047795" w="8047795">
                  <a:moveTo>
                    <a:pt x="0" y="0"/>
                  </a:moveTo>
                  <a:lnTo>
                    <a:pt x="8047796" y="0"/>
                  </a:lnTo>
                  <a:lnTo>
                    <a:pt x="8047796" y="8047796"/>
                  </a:lnTo>
                  <a:lnTo>
                    <a:pt x="0" y="8047796"/>
                  </a:lnTo>
                  <a:lnTo>
                    <a:pt x="0" y="0"/>
                  </a:lnTo>
                  <a:close/>
                </a:path>
              </a:pathLst>
            </a:custGeom>
            <a:blipFill>
              <a:blip r:embed="rId2">
                <a:alphaModFix amt="44999"/>
              </a:blip>
              <a:stretch>
                <a:fillRect l="0" t="0" r="0" b="0"/>
              </a:stretch>
            </a:blipFill>
          </p:spPr>
        </p:sp>
        <p:sp>
          <p:nvSpPr>
            <p:cNvPr name="Freeform 7" id="7"/>
            <p:cNvSpPr/>
            <p:nvPr/>
          </p:nvSpPr>
          <p:spPr>
            <a:xfrm flipH="false" flipV="false" rot="0">
              <a:off x="0" y="0"/>
              <a:ext cx="8047795" cy="8047795"/>
            </a:xfrm>
            <a:custGeom>
              <a:avLst/>
              <a:gdLst/>
              <a:ahLst/>
              <a:cxnLst/>
              <a:rect r="r" b="b" t="t" l="l"/>
              <a:pathLst>
                <a:path h="8047795" w="8047795">
                  <a:moveTo>
                    <a:pt x="0" y="0"/>
                  </a:moveTo>
                  <a:lnTo>
                    <a:pt x="8047795" y="0"/>
                  </a:lnTo>
                  <a:lnTo>
                    <a:pt x="8047795" y="8047795"/>
                  </a:lnTo>
                  <a:lnTo>
                    <a:pt x="0" y="8047795"/>
                  </a:lnTo>
                  <a:lnTo>
                    <a:pt x="0" y="0"/>
                  </a:lnTo>
                  <a:close/>
                </a:path>
              </a:pathLst>
            </a:custGeom>
            <a:blipFill>
              <a:blip r:embed="rId2">
                <a:alphaModFix amt="44999"/>
              </a:blip>
              <a:stretch>
                <a:fillRect l="0" t="0" r="0" b="0"/>
              </a:stretch>
            </a:blipFill>
          </p:spPr>
        </p:sp>
        <p:sp>
          <p:nvSpPr>
            <p:cNvPr name="Freeform 8" id="8"/>
            <p:cNvSpPr/>
            <p:nvPr/>
          </p:nvSpPr>
          <p:spPr>
            <a:xfrm flipH="false" flipV="false" rot="0">
              <a:off x="0" y="8047795"/>
              <a:ext cx="8047795" cy="8047795"/>
            </a:xfrm>
            <a:custGeom>
              <a:avLst/>
              <a:gdLst/>
              <a:ahLst/>
              <a:cxnLst/>
              <a:rect r="r" b="b" t="t" l="l"/>
              <a:pathLst>
                <a:path h="8047795" w="8047795">
                  <a:moveTo>
                    <a:pt x="0" y="0"/>
                  </a:moveTo>
                  <a:lnTo>
                    <a:pt x="8047795" y="0"/>
                  </a:lnTo>
                  <a:lnTo>
                    <a:pt x="8047795" y="8047796"/>
                  </a:lnTo>
                  <a:lnTo>
                    <a:pt x="0" y="8047796"/>
                  </a:lnTo>
                  <a:lnTo>
                    <a:pt x="0" y="0"/>
                  </a:lnTo>
                  <a:close/>
                </a:path>
              </a:pathLst>
            </a:custGeom>
            <a:blipFill>
              <a:blip r:embed="rId2">
                <a:alphaModFix amt="44999"/>
              </a:blip>
              <a:stretch>
                <a:fillRect l="0" t="0" r="0" b="0"/>
              </a:stretch>
            </a:blipFill>
          </p:spPr>
        </p:sp>
        <p:grpSp>
          <p:nvGrpSpPr>
            <p:cNvPr name="Group 9" id="9"/>
            <p:cNvGrpSpPr/>
            <p:nvPr/>
          </p:nvGrpSpPr>
          <p:grpSpPr>
            <a:xfrm rot="0">
              <a:off x="1371600" y="2561395"/>
              <a:ext cx="21640800" cy="10972800"/>
              <a:chOff x="0" y="0"/>
              <a:chExt cx="4274726" cy="2167467"/>
            </a:xfrm>
          </p:grpSpPr>
          <p:sp>
            <p:nvSpPr>
              <p:cNvPr name="Freeform 10" id="10"/>
              <p:cNvSpPr/>
              <p:nvPr/>
            </p:nvSpPr>
            <p:spPr>
              <a:xfrm flipH="false" flipV="false" rot="0">
                <a:off x="0" y="0"/>
                <a:ext cx="4274726" cy="2167467"/>
              </a:xfrm>
              <a:custGeom>
                <a:avLst/>
                <a:gdLst/>
                <a:ahLst/>
                <a:cxnLst/>
                <a:rect r="r" b="b" t="t" l="l"/>
                <a:pathLst>
                  <a:path h="2167467" w="4274726">
                    <a:moveTo>
                      <a:pt x="14310" y="0"/>
                    </a:moveTo>
                    <a:lnTo>
                      <a:pt x="4260416" y="0"/>
                    </a:lnTo>
                    <a:cubicBezTo>
                      <a:pt x="4264211" y="0"/>
                      <a:pt x="4267851" y="1508"/>
                      <a:pt x="4270535" y="4191"/>
                    </a:cubicBezTo>
                    <a:cubicBezTo>
                      <a:pt x="4273218" y="6875"/>
                      <a:pt x="4274726" y="10515"/>
                      <a:pt x="4274726" y="14310"/>
                    </a:cubicBezTo>
                    <a:lnTo>
                      <a:pt x="4274726" y="2153157"/>
                    </a:lnTo>
                    <a:cubicBezTo>
                      <a:pt x="4274726" y="2156952"/>
                      <a:pt x="4273218" y="2160592"/>
                      <a:pt x="4270535" y="2163276"/>
                    </a:cubicBezTo>
                    <a:cubicBezTo>
                      <a:pt x="4267851" y="2165959"/>
                      <a:pt x="4264211" y="2167467"/>
                      <a:pt x="4260416" y="2167467"/>
                    </a:cubicBezTo>
                    <a:lnTo>
                      <a:pt x="14310" y="2167467"/>
                    </a:lnTo>
                    <a:cubicBezTo>
                      <a:pt x="10515" y="2167467"/>
                      <a:pt x="6875" y="2165959"/>
                      <a:pt x="4191" y="2163276"/>
                    </a:cubicBezTo>
                    <a:cubicBezTo>
                      <a:pt x="1508" y="2160592"/>
                      <a:pt x="0" y="2156952"/>
                      <a:pt x="0" y="2153157"/>
                    </a:cubicBezTo>
                    <a:lnTo>
                      <a:pt x="0" y="14310"/>
                    </a:lnTo>
                    <a:cubicBezTo>
                      <a:pt x="0" y="10515"/>
                      <a:pt x="1508" y="6875"/>
                      <a:pt x="4191" y="4191"/>
                    </a:cubicBezTo>
                    <a:cubicBezTo>
                      <a:pt x="6875" y="1508"/>
                      <a:pt x="10515" y="0"/>
                      <a:pt x="14310" y="0"/>
                    </a:cubicBezTo>
                    <a:close/>
                  </a:path>
                </a:pathLst>
              </a:custGeom>
              <a:solidFill>
                <a:srgbClr val="113566">
                  <a:alpha val="92941"/>
                </a:srgbClr>
              </a:solidFill>
              <a:ln cap="rnd">
                <a:noFill/>
                <a:prstDash val="solid"/>
                <a:round/>
              </a:ln>
            </p:spPr>
          </p:sp>
          <p:sp>
            <p:nvSpPr>
              <p:cNvPr name="TextBox 11" id="11"/>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5292162" y="2561395"/>
              <a:ext cx="13799676" cy="1158751"/>
            </a:xfrm>
            <a:custGeom>
              <a:avLst/>
              <a:gdLst/>
              <a:ahLst/>
              <a:cxnLst/>
              <a:rect r="r" b="b" t="t" l="l"/>
              <a:pathLst>
                <a:path h="1158751" w="13799676">
                  <a:moveTo>
                    <a:pt x="0" y="0"/>
                  </a:moveTo>
                  <a:lnTo>
                    <a:pt x="13799676" y="0"/>
                  </a:lnTo>
                  <a:lnTo>
                    <a:pt x="13799676" y="1158752"/>
                  </a:lnTo>
                  <a:lnTo>
                    <a:pt x="0" y="11587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10800000">
              <a:off x="5292162" y="12375444"/>
              <a:ext cx="13799676" cy="1158751"/>
            </a:xfrm>
            <a:custGeom>
              <a:avLst/>
              <a:gdLst/>
              <a:ahLst/>
              <a:cxnLst/>
              <a:rect r="r" b="b" t="t" l="l"/>
              <a:pathLst>
                <a:path h="1158751" w="13799676">
                  <a:moveTo>
                    <a:pt x="0" y="0"/>
                  </a:moveTo>
                  <a:lnTo>
                    <a:pt x="13799676" y="0"/>
                  </a:lnTo>
                  <a:lnTo>
                    <a:pt x="13799676" y="1158751"/>
                  </a:lnTo>
                  <a:lnTo>
                    <a:pt x="0" y="11587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4" id="14"/>
            <p:cNvGrpSpPr/>
            <p:nvPr/>
          </p:nvGrpSpPr>
          <p:grpSpPr>
            <a:xfrm rot="0">
              <a:off x="1371600" y="2561395"/>
              <a:ext cx="21640800" cy="10972800"/>
              <a:chOff x="0" y="0"/>
              <a:chExt cx="4274726" cy="2167467"/>
            </a:xfrm>
          </p:grpSpPr>
          <p:sp>
            <p:nvSpPr>
              <p:cNvPr name="Freeform 15" id="15"/>
              <p:cNvSpPr/>
              <p:nvPr/>
            </p:nvSpPr>
            <p:spPr>
              <a:xfrm flipH="false" flipV="false" rot="0">
                <a:off x="0" y="0"/>
                <a:ext cx="4274726" cy="2167467"/>
              </a:xfrm>
              <a:custGeom>
                <a:avLst/>
                <a:gdLst/>
                <a:ahLst/>
                <a:cxnLst/>
                <a:rect r="r" b="b" t="t" l="l"/>
                <a:pathLst>
                  <a:path h="2167467" w="4274726">
                    <a:moveTo>
                      <a:pt x="14310" y="0"/>
                    </a:moveTo>
                    <a:lnTo>
                      <a:pt x="4260416" y="0"/>
                    </a:lnTo>
                    <a:cubicBezTo>
                      <a:pt x="4264211" y="0"/>
                      <a:pt x="4267851" y="1508"/>
                      <a:pt x="4270535" y="4191"/>
                    </a:cubicBezTo>
                    <a:cubicBezTo>
                      <a:pt x="4273218" y="6875"/>
                      <a:pt x="4274726" y="10515"/>
                      <a:pt x="4274726" y="14310"/>
                    </a:cubicBezTo>
                    <a:lnTo>
                      <a:pt x="4274726" y="2153157"/>
                    </a:lnTo>
                    <a:cubicBezTo>
                      <a:pt x="4274726" y="2156952"/>
                      <a:pt x="4273218" y="2160592"/>
                      <a:pt x="4270535" y="2163276"/>
                    </a:cubicBezTo>
                    <a:cubicBezTo>
                      <a:pt x="4267851" y="2165959"/>
                      <a:pt x="4264211" y="2167467"/>
                      <a:pt x="4260416" y="2167467"/>
                    </a:cubicBezTo>
                    <a:lnTo>
                      <a:pt x="14310" y="2167467"/>
                    </a:lnTo>
                    <a:cubicBezTo>
                      <a:pt x="10515" y="2167467"/>
                      <a:pt x="6875" y="2165959"/>
                      <a:pt x="4191" y="2163276"/>
                    </a:cubicBezTo>
                    <a:cubicBezTo>
                      <a:pt x="1508" y="2160592"/>
                      <a:pt x="0" y="2156952"/>
                      <a:pt x="0" y="2153157"/>
                    </a:cubicBezTo>
                    <a:lnTo>
                      <a:pt x="0" y="14310"/>
                    </a:lnTo>
                    <a:cubicBezTo>
                      <a:pt x="0" y="10515"/>
                      <a:pt x="1508" y="6875"/>
                      <a:pt x="4191" y="4191"/>
                    </a:cubicBezTo>
                    <a:cubicBezTo>
                      <a:pt x="6875" y="1508"/>
                      <a:pt x="10515" y="0"/>
                      <a:pt x="14310" y="0"/>
                    </a:cubicBezTo>
                    <a:close/>
                  </a:path>
                </a:pathLst>
              </a:custGeom>
              <a:solidFill>
                <a:srgbClr val="000000">
                  <a:alpha val="0"/>
                </a:srgbClr>
              </a:solidFill>
              <a:ln w="85725" cap="rnd">
                <a:solidFill>
                  <a:srgbClr val="1EF1FF"/>
                </a:solidFill>
                <a:prstDash val="solid"/>
                <a:round/>
              </a:ln>
            </p:spPr>
          </p:sp>
          <p:sp>
            <p:nvSpPr>
              <p:cNvPr name="TextBox 16" id="16"/>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1371600" y="4858624"/>
              <a:ext cx="4676959" cy="323135"/>
            </a:xfrm>
            <a:custGeom>
              <a:avLst/>
              <a:gdLst/>
              <a:ahLst/>
              <a:cxnLst/>
              <a:rect r="r" b="b" t="t" l="l"/>
              <a:pathLst>
                <a:path h="323135" w="4676959">
                  <a:moveTo>
                    <a:pt x="0" y="0"/>
                  </a:moveTo>
                  <a:lnTo>
                    <a:pt x="4676959" y="0"/>
                  </a:lnTo>
                  <a:lnTo>
                    <a:pt x="4676959" y="323136"/>
                  </a:lnTo>
                  <a:lnTo>
                    <a:pt x="0" y="3231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true" flipV="false" rot="0">
              <a:off x="18335441" y="4858624"/>
              <a:ext cx="4676959" cy="323135"/>
            </a:xfrm>
            <a:custGeom>
              <a:avLst/>
              <a:gdLst/>
              <a:ahLst/>
              <a:cxnLst/>
              <a:rect r="r" b="b" t="t" l="l"/>
              <a:pathLst>
                <a:path h="323135" w="4676959">
                  <a:moveTo>
                    <a:pt x="4676959" y="0"/>
                  </a:moveTo>
                  <a:lnTo>
                    <a:pt x="0" y="0"/>
                  </a:lnTo>
                  <a:lnTo>
                    <a:pt x="0" y="323136"/>
                  </a:lnTo>
                  <a:lnTo>
                    <a:pt x="4676959" y="323136"/>
                  </a:lnTo>
                  <a:lnTo>
                    <a:pt x="4676959"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9" id="19"/>
            <p:cNvSpPr txBox="true"/>
            <p:nvPr/>
          </p:nvSpPr>
          <p:spPr>
            <a:xfrm rot="0">
              <a:off x="8743782" y="4279099"/>
              <a:ext cx="7255073" cy="1318744"/>
            </a:xfrm>
            <a:prstGeom prst="rect">
              <a:avLst/>
            </a:prstGeom>
          </p:spPr>
          <p:txBody>
            <a:bodyPr anchor="t" rtlCol="false" tIns="0" lIns="0" bIns="0" rIns="0">
              <a:spAutoFit/>
            </a:bodyPr>
            <a:lstStyle/>
            <a:p>
              <a:pPr algn="ctr">
                <a:lnSpc>
                  <a:spcPts val="7394"/>
                </a:lnSpc>
              </a:pPr>
              <a:r>
                <a:rPr lang="en-US" b="true" sz="5776">
                  <a:solidFill>
                    <a:srgbClr val="FFFFFF"/>
                  </a:solidFill>
                  <a:latin typeface="Neo Tech Bold"/>
                  <a:ea typeface="Neo Tech Bold"/>
                  <a:cs typeface="Neo Tech Bold"/>
                  <a:sym typeface="Neo Tech Bold"/>
                </a:rPr>
                <a:t>PENDAHULUAN</a:t>
              </a:r>
            </a:p>
          </p:txBody>
        </p:sp>
        <p:sp>
          <p:nvSpPr>
            <p:cNvPr name="TextBox 20" id="20"/>
            <p:cNvSpPr txBox="true"/>
            <p:nvPr/>
          </p:nvSpPr>
          <p:spPr>
            <a:xfrm rot="0">
              <a:off x="4410013" y="5791526"/>
              <a:ext cx="15950089" cy="6861355"/>
            </a:xfrm>
            <a:prstGeom prst="rect">
              <a:avLst/>
            </a:prstGeom>
          </p:spPr>
          <p:txBody>
            <a:bodyPr anchor="t" rtlCol="false" tIns="0" lIns="0" bIns="0" rIns="0">
              <a:spAutoFit/>
            </a:bodyPr>
            <a:lstStyle/>
            <a:p>
              <a:pPr algn="l">
                <a:lnSpc>
                  <a:spcPts val="4410"/>
                </a:lnSpc>
              </a:pPr>
              <a:r>
                <a:rPr lang="en-US" sz="3041" spc="30" b="true">
                  <a:solidFill>
                    <a:srgbClr val="FFFFFF"/>
                  </a:solidFill>
                  <a:latin typeface="Neo Tech Bold"/>
                  <a:ea typeface="Neo Tech Bold"/>
                  <a:cs typeface="Neo Tech Bold"/>
                  <a:sym typeface="Neo Tech Bold"/>
                </a:rPr>
                <a:t>LATAR BELAKANG</a:t>
              </a:r>
            </a:p>
            <a:p>
              <a:pPr algn="just">
                <a:lnSpc>
                  <a:spcPts val="3624"/>
                </a:lnSpc>
              </a:pPr>
              <a:r>
                <a:rPr lang="en-US" sz="2499" spc="24">
                  <a:solidFill>
                    <a:srgbClr val="FFFFFF"/>
                  </a:solidFill>
                  <a:latin typeface="Alice"/>
                  <a:ea typeface="Alice"/>
                  <a:cs typeface="Alice"/>
                  <a:sym typeface="Alice"/>
                </a:rPr>
                <a:t>Badan Pusat Statistik (BPS) Kabupaten Buru memiliki peran penting dalam menyediakan data statistik yang berkualitas sehingga kinerja pegawai menjadi faktor utama penunjang keberhasilan. Selama ini, proses penilaian kinerja masih dilakukan secara manual sehingga sering menimbulkan kendala seperti memakan waktu yang cukup lama. Seiring berkembangnya teknologi, dibutuhkan sistem informasi penilaian kinerja pegawai berbasis website yang terintegrasi agar penilaian lebih cepat, objektif, dan akurat. Dengan adanya sistem ini, proses pengumpulan data, perhitungan, hingga pelaporan kinerja pegawai diharapkan berjalan lebih cepat, transparan, dan bermanfaat bagi BPS Kabupaten Buru.</a:t>
              </a:r>
            </a:p>
            <a:p>
              <a:pPr algn="just">
                <a:lnSpc>
                  <a:spcPts val="3624"/>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13566"/>
        </a:solidFill>
      </p:bgPr>
    </p:bg>
    <p:spTree>
      <p:nvGrpSpPr>
        <p:cNvPr id="1" name=""/>
        <p:cNvGrpSpPr/>
        <p:nvPr/>
      </p:nvGrpSpPr>
      <p:grpSpPr>
        <a:xfrm>
          <a:off x="0" y="0"/>
          <a:ext cx="0" cy="0"/>
          <a:chOff x="0" y="0"/>
          <a:chExt cx="0" cy="0"/>
        </a:xfrm>
      </p:grpSpPr>
      <p:grpSp>
        <p:nvGrpSpPr>
          <p:cNvPr name="Group 2" id="2"/>
          <p:cNvGrpSpPr/>
          <p:nvPr/>
        </p:nvGrpSpPr>
        <p:grpSpPr>
          <a:xfrm rot="0">
            <a:off x="0" y="-644697"/>
            <a:ext cx="18288000" cy="12071693"/>
            <a:chOff x="0" y="0"/>
            <a:chExt cx="24384000" cy="16095591"/>
          </a:xfrm>
        </p:grpSpPr>
        <p:sp>
          <p:nvSpPr>
            <p:cNvPr name="Freeform 3" id="3"/>
            <p:cNvSpPr/>
            <p:nvPr/>
          </p:nvSpPr>
          <p:spPr>
            <a:xfrm flipH="false" flipV="false" rot="0">
              <a:off x="16336205" y="0"/>
              <a:ext cx="8047795" cy="8047795"/>
            </a:xfrm>
            <a:custGeom>
              <a:avLst/>
              <a:gdLst/>
              <a:ahLst/>
              <a:cxnLst/>
              <a:rect r="r" b="b" t="t" l="l"/>
              <a:pathLst>
                <a:path h="8047795" w="8047795">
                  <a:moveTo>
                    <a:pt x="0" y="0"/>
                  </a:moveTo>
                  <a:lnTo>
                    <a:pt x="8047795" y="0"/>
                  </a:lnTo>
                  <a:lnTo>
                    <a:pt x="8047795" y="8047795"/>
                  </a:lnTo>
                  <a:lnTo>
                    <a:pt x="0" y="8047795"/>
                  </a:lnTo>
                  <a:lnTo>
                    <a:pt x="0" y="0"/>
                  </a:lnTo>
                  <a:close/>
                </a:path>
              </a:pathLst>
            </a:custGeom>
            <a:blipFill>
              <a:blip r:embed="rId2">
                <a:alphaModFix amt="44999"/>
              </a:blip>
              <a:stretch>
                <a:fillRect l="0" t="0" r="0" b="0"/>
              </a:stretch>
            </a:blipFill>
          </p:spPr>
        </p:sp>
        <p:sp>
          <p:nvSpPr>
            <p:cNvPr name="Freeform 4" id="4"/>
            <p:cNvSpPr/>
            <p:nvPr/>
          </p:nvSpPr>
          <p:spPr>
            <a:xfrm flipH="false" flipV="false" rot="0">
              <a:off x="8168102" y="0"/>
              <a:ext cx="8047795" cy="8047795"/>
            </a:xfrm>
            <a:custGeom>
              <a:avLst/>
              <a:gdLst/>
              <a:ahLst/>
              <a:cxnLst/>
              <a:rect r="r" b="b" t="t" l="l"/>
              <a:pathLst>
                <a:path h="8047795" w="8047795">
                  <a:moveTo>
                    <a:pt x="0" y="0"/>
                  </a:moveTo>
                  <a:lnTo>
                    <a:pt x="8047796" y="0"/>
                  </a:lnTo>
                  <a:lnTo>
                    <a:pt x="8047796" y="8047795"/>
                  </a:lnTo>
                  <a:lnTo>
                    <a:pt x="0" y="8047795"/>
                  </a:lnTo>
                  <a:lnTo>
                    <a:pt x="0" y="0"/>
                  </a:lnTo>
                  <a:close/>
                </a:path>
              </a:pathLst>
            </a:custGeom>
            <a:blipFill>
              <a:blip r:embed="rId2">
                <a:alphaModFix amt="44999"/>
              </a:blip>
              <a:stretch>
                <a:fillRect l="0" t="0" r="0" b="0"/>
              </a:stretch>
            </a:blipFill>
          </p:spPr>
        </p:sp>
        <p:sp>
          <p:nvSpPr>
            <p:cNvPr name="Freeform 5" id="5"/>
            <p:cNvSpPr/>
            <p:nvPr/>
          </p:nvSpPr>
          <p:spPr>
            <a:xfrm flipH="false" flipV="false" rot="0">
              <a:off x="16336205" y="8047795"/>
              <a:ext cx="8047795" cy="8047795"/>
            </a:xfrm>
            <a:custGeom>
              <a:avLst/>
              <a:gdLst/>
              <a:ahLst/>
              <a:cxnLst/>
              <a:rect r="r" b="b" t="t" l="l"/>
              <a:pathLst>
                <a:path h="8047795" w="8047795">
                  <a:moveTo>
                    <a:pt x="0" y="0"/>
                  </a:moveTo>
                  <a:lnTo>
                    <a:pt x="8047795" y="0"/>
                  </a:lnTo>
                  <a:lnTo>
                    <a:pt x="8047795" y="8047796"/>
                  </a:lnTo>
                  <a:lnTo>
                    <a:pt x="0" y="8047796"/>
                  </a:lnTo>
                  <a:lnTo>
                    <a:pt x="0" y="0"/>
                  </a:lnTo>
                  <a:close/>
                </a:path>
              </a:pathLst>
            </a:custGeom>
            <a:blipFill>
              <a:blip r:embed="rId2">
                <a:alphaModFix amt="44999"/>
              </a:blip>
              <a:stretch>
                <a:fillRect l="0" t="0" r="0" b="0"/>
              </a:stretch>
            </a:blipFill>
          </p:spPr>
        </p:sp>
        <p:sp>
          <p:nvSpPr>
            <p:cNvPr name="Freeform 6" id="6"/>
            <p:cNvSpPr/>
            <p:nvPr/>
          </p:nvSpPr>
          <p:spPr>
            <a:xfrm flipH="false" flipV="false" rot="0">
              <a:off x="8168102" y="8047795"/>
              <a:ext cx="8047795" cy="8047795"/>
            </a:xfrm>
            <a:custGeom>
              <a:avLst/>
              <a:gdLst/>
              <a:ahLst/>
              <a:cxnLst/>
              <a:rect r="r" b="b" t="t" l="l"/>
              <a:pathLst>
                <a:path h="8047795" w="8047795">
                  <a:moveTo>
                    <a:pt x="0" y="0"/>
                  </a:moveTo>
                  <a:lnTo>
                    <a:pt x="8047796" y="0"/>
                  </a:lnTo>
                  <a:lnTo>
                    <a:pt x="8047796" y="8047796"/>
                  </a:lnTo>
                  <a:lnTo>
                    <a:pt x="0" y="8047796"/>
                  </a:lnTo>
                  <a:lnTo>
                    <a:pt x="0" y="0"/>
                  </a:lnTo>
                  <a:close/>
                </a:path>
              </a:pathLst>
            </a:custGeom>
            <a:blipFill>
              <a:blip r:embed="rId2">
                <a:alphaModFix amt="44999"/>
              </a:blip>
              <a:stretch>
                <a:fillRect l="0" t="0" r="0" b="0"/>
              </a:stretch>
            </a:blipFill>
          </p:spPr>
        </p:sp>
        <p:sp>
          <p:nvSpPr>
            <p:cNvPr name="Freeform 7" id="7"/>
            <p:cNvSpPr/>
            <p:nvPr/>
          </p:nvSpPr>
          <p:spPr>
            <a:xfrm flipH="false" flipV="false" rot="0">
              <a:off x="0" y="0"/>
              <a:ext cx="8047795" cy="8047795"/>
            </a:xfrm>
            <a:custGeom>
              <a:avLst/>
              <a:gdLst/>
              <a:ahLst/>
              <a:cxnLst/>
              <a:rect r="r" b="b" t="t" l="l"/>
              <a:pathLst>
                <a:path h="8047795" w="8047795">
                  <a:moveTo>
                    <a:pt x="0" y="0"/>
                  </a:moveTo>
                  <a:lnTo>
                    <a:pt x="8047795" y="0"/>
                  </a:lnTo>
                  <a:lnTo>
                    <a:pt x="8047795" y="8047795"/>
                  </a:lnTo>
                  <a:lnTo>
                    <a:pt x="0" y="8047795"/>
                  </a:lnTo>
                  <a:lnTo>
                    <a:pt x="0" y="0"/>
                  </a:lnTo>
                  <a:close/>
                </a:path>
              </a:pathLst>
            </a:custGeom>
            <a:blipFill>
              <a:blip r:embed="rId2">
                <a:alphaModFix amt="44999"/>
              </a:blip>
              <a:stretch>
                <a:fillRect l="0" t="0" r="0" b="0"/>
              </a:stretch>
            </a:blipFill>
          </p:spPr>
        </p:sp>
        <p:sp>
          <p:nvSpPr>
            <p:cNvPr name="Freeform 8" id="8"/>
            <p:cNvSpPr/>
            <p:nvPr/>
          </p:nvSpPr>
          <p:spPr>
            <a:xfrm flipH="false" flipV="false" rot="0">
              <a:off x="0" y="8047795"/>
              <a:ext cx="8047795" cy="8047795"/>
            </a:xfrm>
            <a:custGeom>
              <a:avLst/>
              <a:gdLst/>
              <a:ahLst/>
              <a:cxnLst/>
              <a:rect r="r" b="b" t="t" l="l"/>
              <a:pathLst>
                <a:path h="8047795" w="8047795">
                  <a:moveTo>
                    <a:pt x="0" y="0"/>
                  </a:moveTo>
                  <a:lnTo>
                    <a:pt x="8047795" y="0"/>
                  </a:lnTo>
                  <a:lnTo>
                    <a:pt x="8047795" y="8047796"/>
                  </a:lnTo>
                  <a:lnTo>
                    <a:pt x="0" y="8047796"/>
                  </a:lnTo>
                  <a:lnTo>
                    <a:pt x="0" y="0"/>
                  </a:lnTo>
                  <a:close/>
                </a:path>
              </a:pathLst>
            </a:custGeom>
            <a:blipFill>
              <a:blip r:embed="rId2">
                <a:alphaModFix amt="44999"/>
              </a:blip>
              <a:stretch>
                <a:fillRect l="0" t="0" r="0" b="0"/>
              </a:stretch>
            </a:blipFill>
          </p:spPr>
        </p:sp>
        <p:grpSp>
          <p:nvGrpSpPr>
            <p:cNvPr name="Group 9" id="9"/>
            <p:cNvGrpSpPr/>
            <p:nvPr/>
          </p:nvGrpSpPr>
          <p:grpSpPr>
            <a:xfrm rot="0">
              <a:off x="1371600" y="2561395"/>
              <a:ext cx="21640800" cy="10972800"/>
              <a:chOff x="0" y="0"/>
              <a:chExt cx="4274726" cy="2167467"/>
            </a:xfrm>
          </p:grpSpPr>
          <p:sp>
            <p:nvSpPr>
              <p:cNvPr name="Freeform 10" id="10"/>
              <p:cNvSpPr/>
              <p:nvPr/>
            </p:nvSpPr>
            <p:spPr>
              <a:xfrm flipH="false" flipV="false" rot="0">
                <a:off x="0" y="0"/>
                <a:ext cx="4274726" cy="2167467"/>
              </a:xfrm>
              <a:custGeom>
                <a:avLst/>
                <a:gdLst/>
                <a:ahLst/>
                <a:cxnLst/>
                <a:rect r="r" b="b" t="t" l="l"/>
                <a:pathLst>
                  <a:path h="2167467" w="4274726">
                    <a:moveTo>
                      <a:pt x="14310" y="0"/>
                    </a:moveTo>
                    <a:lnTo>
                      <a:pt x="4260416" y="0"/>
                    </a:lnTo>
                    <a:cubicBezTo>
                      <a:pt x="4264211" y="0"/>
                      <a:pt x="4267851" y="1508"/>
                      <a:pt x="4270535" y="4191"/>
                    </a:cubicBezTo>
                    <a:cubicBezTo>
                      <a:pt x="4273218" y="6875"/>
                      <a:pt x="4274726" y="10515"/>
                      <a:pt x="4274726" y="14310"/>
                    </a:cubicBezTo>
                    <a:lnTo>
                      <a:pt x="4274726" y="2153157"/>
                    </a:lnTo>
                    <a:cubicBezTo>
                      <a:pt x="4274726" y="2156952"/>
                      <a:pt x="4273218" y="2160592"/>
                      <a:pt x="4270535" y="2163276"/>
                    </a:cubicBezTo>
                    <a:cubicBezTo>
                      <a:pt x="4267851" y="2165959"/>
                      <a:pt x="4264211" y="2167467"/>
                      <a:pt x="4260416" y="2167467"/>
                    </a:cubicBezTo>
                    <a:lnTo>
                      <a:pt x="14310" y="2167467"/>
                    </a:lnTo>
                    <a:cubicBezTo>
                      <a:pt x="10515" y="2167467"/>
                      <a:pt x="6875" y="2165959"/>
                      <a:pt x="4191" y="2163276"/>
                    </a:cubicBezTo>
                    <a:cubicBezTo>
                      <a:pt x="1508" y="2160592"/>
                      <a:pt x="0" y="2156952"/>
                      <a:pt x="0" y="2153157"/>
                    </a:cubicBezTo>
                    <a:lnTo>
                      <a:pt x="0" y="14310"/>
                    </a:lnTo>
                    <a:cubicBezTo>
                      <a:pt x="0" y="10515"/>
                      <a:pt x="1508" y="6875"/>
                      <a:pt x="4191" y="4191"/>
                    </a:cubicBezTo>
                    <a:cubicBezTo>
                      <a:pt x="6875" y="1508"/>
                      <a:pt x="10515" y="0"/>
                      <a:pt x="14310" y="0"/>
                    </a:cubicBezTo>
                    <a:close/>
                  </a:path>
                </a:pathLst>
              </a:custGeom>
              <a:solidFill>
                <a:srgbClr val="113566">
                  <a:alpha val="92941"/>
                </a:srgbClr>
              </a:solidFill>
              <a:ln cap="rnd">
                <a:noFill/>
                <a:prstDash val="solid"/>
                <a:round/>
              </a:ln>
            </p:spPr>
          </p:sp>
          <p:sp>
            <p:nvSpPr>
              <p:cNvPr name="TextBox 11" id="11"/>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5292162" y="2561395"/>
              <a:ext cx="13799676" cy="1158751"/>
            </a:xfrm>
            <a:custGeom>
              <a:avLst/>
              <a:gdLst/>
              <a:ahLst/>
              <a:cxnLst/>
              <a:rect r="r" b="b" t="t" l="l"/>
              <a:pathLst>
                <a:path h="1158751" w="13799676">
                  <a:moveTo>
                    <a:pt x="0" y="0"/>
                  </a:moveTo>
                  <a:lnTo>
                    <a:pt x="13799676" y="0"/>
                  </a:lnTo>
                  <a:lnTo>
                    <a:pt x="13799676" y="1158752"/>
                  </a:lnTo>
                  <a:lnTo>
                    <a:pt x="0" y="11587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13" id="13"/>
          <p:cNvGrpSpPr/>
          <p:nvPr/>
        </p:nvGrpSpPr>
        <p:grpSpPr>
          <a:xfrm rot="0">
            <a:off x="1219200" y="2037252"/>
            <a:ext cx="16040100" cy="7221048"/>
            <a:chOff x="0" y="0"/>
            <a:chExt cx="21386800" cy="9628064"/>
          </a:xfrm>
        </p:grpSpPr>
        <p:sp>
          <p:nvSpPr>
            <p:cNvPr name="Freeform 14" id="14"/>
            <p:cNvSpPr/>
            <p:nvPr/>
          </p:nvSpPr>
          <p:spPr>
            <a:xfrm flipH="false" flipV="false" rot="0">
              <a:off x="16467" y="946846"/>
              <a:ext cx="1153734" cy="1153734"/>
            </a:xfrm>
            <a:custGeom>
              <a:avLst/>
              <a:gdLst/>
              <a:ahLst/>
              <a:cxnLst/>
              <a:rect r="r" b="b" t="t" l="l"/>
              <a:pathLst>
                <a:path h="1153734" w="1153734">
                  <a:moveTo>
                    <a:pt x="0" y="0"/>
                  </a:moveTo>
                  <a:lnTo>
                    <a:pt x="1153735" y="0"/>
                  </a:lnTo>
                  <a:lnTo>
                    <a:pt x="1153735" y="1153734"/>
                  </a:lnTo>
                  <a:lnTo>
                    <a:pt x="0" y="1153734"/>
                  </a:lnTo>
                  <a:lnTo>
                    <a:pt x="0" y="0"/>
                  </a:lnTo>
                  <a:close/>
                </a:path>
              </a:pathLst>
            </a:custGeom>
            <a:blipFill>
              <a:blip r:embed="rId5"/>
              <a:stretch>
                <a:fillRect l="0" t="0" r="0" b="0"/>
              </a:stretch>
            </a:blipFill>
          </p:spPr>
        </p:sp>
        <p:sp>
          <p:nvSpPr>
            <p:cNvPr name="TextBox 15" id="15"/>
            <p:cNvSpPr txBox="true"/>
            <p:nvPr/>
          </p:nvSpPr>
          <p:spPr>
            <a:xfrm rot="0">
              <a:off x="239022" y="1069447"/>
              <a:ext cx="708624" cy="727556"/>
            </a:xfrm>
            <a:prstGeom prst="rect">
              <a:avLst/>
            </a:prstGeom>
          </p:spPr>
          <p:txBody>
            <a:bodyPr anchor="t" rtlCol="false" tIns="0" lIns="0" bIns="0" rIns="0">
              <a:spAutoFit/>
            </a:bodyPr>
            <a:lstStyle/>
            <a:p>
              <a:pPr algn="ctr">
                <a:lnSpc>
                  <a:spcPts val="4516"/>
                </a:lnSpc>
              </a:pPr>
              <a:r>
                <a:rPr lang="en-US" b="true" sz="2641" spc="29">
                  <a:solidFill>
                    <a:srgbClr val="FFFFFF"/>
                  </a:solidFill>
                  <a:latin typeface="Neo Tech Bold"/>
                  <a:ea typeface="Neo Tech Bold"/>
                  <a:cs typeface="Neo Tech Bold"/>
                  <a:sym typeface="Neo Tech Bold"/>
                </a:rPr>
                <a:t>1.</a:t>
              </a:r>
            </a:p>
          </p:txBody>
        </p:sp>
        <p:sp>
          <p:nvSpPr>
            <p:cNvPr name="TextBox 16" id="16"/>
            <p:cNvSpPr txBox="true"/>
            <p:nvPr/>
          </p:nvSpPr>
          <p:spPr>
            <a:xfrm rot="0">
              <a:off x="1405857" y="917363"/>
              <a:ext cx="8443815" cy="2309283"/>
            </a:xfrm>
            <a:prstGeom prst="rect">
              <a:avLst/>
            </a:prstGeom>
          </p:spPr>
          <p:txBody>
            <a:bodyPr anchor="t" rtlCol="false" tIns="0" lIns="0" bIns="0" rIns="0">
              <a:spAutoFit/>
            </a:bodyPr>
            <a:lstStyle/>
            <a:p>
              <a:pPr algn="l">
                <a:lnSpc>
                  <a:spcPts val="3499"/>
                </a:lnSpc>
                <a:spcBef>
                  <a:spcPct val="0"/>
                </a:spcBef>
              </a:pPr>
              <a:r>
                <a:rPr lang="en-US" sz="2499">
                  <a:solidFill>
                    <a:srgbClr val="FFFFFF"/>
                  </a:solidFill>
                  <a:latin typeface="Alice Bold"/>
                  <a:ea typeface="Alice Bold"/>
                  <a:cs typeface="Alice Bold"/>
                  <a:sym typeface="Alice Bold"/>
                </a:rPr>
                <a:t>Bagaimana m</a:t>
              </a:r>
              <a:r>
                <a:rPr lang="en-US" sz="2499">
                  <a:solidFill>
                    <a:srgbClr val="FFFFFF"/>
                  </a:solidFill>
                  <a:latin typeface="Alice Bold"/>
                  <a:ea typeface="Alice Bold"/>
                  <a:cs typeface="Alice Bold"/>
                  <a:sym typeface="Alice Bold"/>
                </a:rPr>
                <a:t>erancang dan mengembangkan sistem informasi penilaian kinerja pegawai berbasis web yang sesuai dengan kebutuhan BPS Buru?</a:t>
              </a:r>
            </a:p>
          </p:txBody>
        </p:sp>
        <p:sp>
          <p:nvSpPr>
            <p:cNvPr name="Freeform 17" id="17"/>
            <p:cNvSpPr/>
            <p:nvPr/>
          </p:nvSpPr>
          <p:spPr>
            <a:xfrm flipH="false" flipV="false" rot="0">
              <a:off x="0" y="3379047"/>
              <a:ext cx="1153734" cy="1153734"/>
            </a:xfrm>
            <a:custGeom>
              <a:avLst/>
              <a:gdLst/>
              <a:ahLst/>
              <a:cxnLst/>
              <a:rect r="r" b="b" t="t" l="l"/>
              <a:pathLst>
                <a:path h="1153734" w="1153734">
                  <a:moveTo>
                    <a:pt x="0" y="0"/>
                  </a:moveTo>
                  <a:lnTo>
                    <a:pt x="1153734" y="0"/>
                  </a:lnTo>
                  <a:lnTo>
                    <a:pt x="1153734" y="1153734"/>
                  </a:lnTo>
                  <a:lnTo>
                    <a:pt x="0" y="1153734"/>
                  </a:lnTo>
                  <a:lnTo>
                    <a:pt x="0" y="0"/>
                  </a:lnTo>
                  <a:close/>
                </a:path>
              </a:pathLst>
            </a:custGeom>
            <a:blipFill>
              <a:blip r:embed="rId5"/>
              <a:stretch>
                <a:fillRect l="0" t="0" r="0" b="0"/>
              </a:stretch>
            </a:blipFill>
          </p:spPr>
        </p:sp>
        <p:sp>
          <p:nvSpPr>
            <p:cNvPr name="TextBox 18" id="18"/>
            <p:cNvSpPr txBox="true"/>
            <p:nvPr/>
          </p:nvSpPr>
          <p:spPr>
            <a:xfrm rot="0">
              <a:off x="222555" y="3501648"/>
              <a:ext cx="708624" cy="727556"/>
            </a:xfrm>
            <a:prstGeom prst="rect">
              <a:avLst/>
            </a:prstGeom>
          </p:spPr>
          <p:txBody>
            <a:bodyPr anchor="t" rtlCol="false" tIns="0" lIns="0" bIns="0" rIns="0">
              <a:spAutoFit/>
            </a:bodyPr>
            <a:lstStyle/>
            <a:p>
              <a:pPr algn="ctr">
                <a:lnSpc>
                  <a:spcPts val="4516"/>
                </a:lnSpc>
              </a:pPr>
              <a:r>
                <a:rPr lang="en-US" b="true" sz="2641" spc="29">
                  <a:solidFill>
                    <a:srgbClr val="FFFFFF"/>
                  </a:solidFill>
                  <a:latin typeface="Neo Tech Bold"/>
                  <a:ea typeface="Neo Tech Bold"/>
                  <a:cs typeface="Neo Tech Bold"/>
                  <a:sym typeface="Neo Tech Bold"/>
                </a:rPr>
                <a:t>2.</a:t>
              </a:r>
            </a:p>
          </p:txBody>
        </p:sp>
        <p:sp>
          <p:nvSpPr>
            <p:cNvPr name="TextBox 19" id="19"/>
            <p:cNvSpPr txBox="true"/>
            <p:nvPr/>
          </p:nvSpPr>
          <p:spPr>
            <a:xfrm rot="0">
              <a:off x="1313190" y="3349564"/>
              <a:ext cx="8443815" cy="2309283"/>
            </a:xfrm>
            <a:prstGeom prst="rect">
              <a:avLst/>
            </a:prstGeom>
          </p:spPr>
          <p:txBody>
            <a:bodyPr anchor="t" rtlCol="false" tIns="0" lIns="0" bIns="0" rIns="0">
              <a:spAutoFit/>
            </a:bodyPr>
            <a:lstStyle/>
            <a:p>
              <a:pPr algn="l">
                <a:lnSpc>
                  <a:spcPts val="3499"/>
                </a:lnSpc>
                <a:spcBef>
                  <a:spcPct val="0"/>
                </a:spcBef>
              </a:pPr>
              <a:r>
                <a:rPr lang="en-US" sz="2499">
                  <a:solidFill>
                    <a:srgbClr val="FFFFFF"/>
                  </a:solidFill>
                  <a:latin typeface="Alice Bold"/>
                  <a:ea typeface="Alice Bold"/>
                  <a:cs typeface="Alice Bold"/>
                  <a:sym typeface="Alice Bold"/>
                </a:rPr>
                <a:t>Bagaimana sist</a:t>
              </a:r>
              <a:r>
                <a:rPr lang="en-US" sz="2499">
                  <a:solidFill>
                    <a:srgbClr val="FFFFFF"/>
                  </a:solidFill>
                  <a:latin typeface="Alice Bold"/>
                  <a:ea typeface="Alice Bold"/>
                  <a:cs typeface="Alice Bold"/>
                  <a:sym typeface="Alice Bold"/>
                </a:rPr>
                <a:t>em dapat mengakomodasi penilaian kinerja yang dilakukan oleh atasan, sesama pegawai, dan penilaian diri sendiri?</a:t>
              </a:r>
            </a:p>
          </p:txBody>
        </p:sp>
        <p:sp>
          <p:nvSpPr>
            <p:cNvPr name="Freeform 20" id="20"/>
            <p:cNvSpPr/>
            <p:nvPr/>
          </p:nvSpPr>
          <p:spPr>
            <a:xfrm flipH="false" flipV="false" rot="0">
              <a:off x="41867" y="5798548"/>
              <a:ext cx="1153734" cy="1153734"/>
            </a:xfrm>
            <a:custGeom>
              <a:avLst/>
              <a:gdLst/>
              <a:ahLst/>
              <a:cxnLst/>
              <a:rect r="r" b="b" t="t" l="l"/>
              <a:pathLst>
                <a:path h="1153734" w="1153734">
                  <a:moveTo>
                    <a:pt x="0" y="0"/>
                  </a:moveTo>
                  <a:lnTo>
                    <a:pt x="1153735" y="0"/>
                  </a:lnTo>
                  <a:lnTo>
                    <a:pt x="1153735" y="1153734"/>
                  </a:lnTo>
                  <a:lnTo>
                    <a:pt x="0" y="1153734"/>
                  </a:lnTo>
                  <a:lnTo>
                    <a:pt x="0" y="0"/>
                  </a:lnTo>
                  <a:close/>
                </a:path>
              </a:pathLst>
            </a:custGeom>
            <a:blipFill>
              <a:blip r:embed="rId5"/>
              <a:stretch>
                <a:fillRect l="0" t="0" r="0" b="0"/>
              </a:stretch>
            </a:blipFill>
          </p:spPr>
        </p:sp>
        <p:sp>
          <p:nvSpPr>
            <p:cNvPr name="TextBox 21" id="21"/>
            <p:cNvSpPr txBox="true"/>
            <p:nvPr/>
          </p:nvSpPr>
          <p:spPr>
            <a:xfrm rot="0">
              <a:off x="264422" y="5921149"/>
              <a:ext cx="708624" cy="727556"/>
            </a:xfrm>
            <a:prstGeom prst="rect">
              <a:avLst/>
            </a:prstGeom>
          </p:spPr>
          <p:txBody>
            <a:bodyPr anchor="t" rtlCol="false" tIns="0" lIns="0" bIns="0" rIns="0">
              <a:spAutoFit/>
            </a:bodyPr>
            <a:lstStyle/>
            <a:p>
              <a:pPr algn="ctr">
                <a:lnSpc>
                  <a:spcPts val="4516"/>
                </a:lnSpc>
              </a:pPr>
              <a:r>
                <a:rPr lang="en-US" b="true" sz="2641" spc="29">
                  <a:solidFill>
                    <a:srgbClr val="FFFFFF"/>
                  </a:solidFill>
                  <a:latin typeface="Neo Tech Bold"/>
                  <a:ea typeface="Neo Tech Bold"/>
                  <a:cs typeface="Neo Tech Bold"/>
                  <a:sym typeface="Neo Tech Bold"/>
                </a:rPr>
                <a:t>3.</a:t>
              </a:r>
            </a:p>
          </p:txBody>
        </p:sp>
        <p:sp>
          <p:nvSpPr>
            <p:cNvPr name="TextBox 22" id="22"/>
            <p:cNvSpPr txBox="true"/>
            <p:nvPr/>
          </p:nvSpPr>
          <p:spPr>
            <a:xfrm rot="0">
              <a:off x="1355057" y="5769065"/>
              <a:ext cx="8443815" cy="2893483"/>
            </a:xfrm>
            <a:prstGeom prst="rect">
              <a:avLst/>
            </a:prstGeom>
          </p:spPr>
          <p:txBody>
            <a:bodyPr anchor="t" rtlCol="false" tIns="0" lIns="0" bIns="0" rIns="0">
              <a:spAutoFit/>
            </a:bodyPr>
            <a:lstStyle/>
            <a:p>
              <a:pPr algn="l">
                <a:lnSpc>
                  <a:spcPts val="3499"/>
                </a:lnSpc>
                <a:spcBef>
                  <a:spcPct val="0"/>
                </a:spcBef>
              </a:pPr>
              <a:r>
                <a:rPr lang="en-US" sz="2499">
                  <a:solidFill>
                    <a:srgbClr val="FFFFFF"/>
                  </a:solidFill>
                  <a:latin typeface="Alice Bold"/>
                  <a:ea typeface="Alice Bold"/>
                  <a:cs typeface="Alice Bold"/>
                  <a:sym typeface="Alice Bold"/>
                </a:rPr>
                <a:t>Bagaimana sist</a:t>
              </a:r>
              <a:r>
                <a:rPr lang="en-US" sz="2499">
                  <a:solidFill>
                    <a:srgbClr val="FFFFFF"/>
                  </a:solidFill>
                  <a:latin typeface="Alice Bold"/>
                  <a:ea typeface="Alice Bold"/>
                  <a:cs typeface="Alice Bold"/>
                  <a:sym typeface="Alice Bold"/>
                </a:rPr>
                <a:t>em dapat menyajikan laporan rekapitulasi penilaian kinerja pegawai secara otomatis berdasarkan periode bulanan atau tahunan?</a:t>
              </a:r>
            </a:p>
            <a:p>
              <a:pPr algn="l">
                <a:lnSpc>
                  <a:spcPts val="3499"/>
                </a:lnSpc>
                <a:spcBef>
                  <a:spcPct val="0"/>
                </a:spcBef>
              </a:pPr>
            </a:p>
          </p:txBody>
        </p:sp>
        <p:sp>
          <p:nvSpPr>
            <p:cNvPr name="Freeform 23" id="23"/>
            <p:cNvSpPr/>
            <p:nvPr/>
          </p:nvSpPr>
          <p:spPr>
            <a:xfrm flipH="false" flipV="false" rot="0">
              <a:off x="11553596" y="946846"/>
              <a:ext cx="1153734" cy="1153734"/>
            </a:xfrm>
            <a:custGeom>
              <a:avLst/>
              <a:gdLst/>
              <a:ahLst/>
              <a:cxnLst/>
              <a:rect r="r" b="b" t="t" l="l"/>
              <a:pathLst>
                <a:path h="1153734" w="1153734">
                  <a:moveTo>
                    <a:pt x="0" y="0"/>
                  </a:moveTo>
                  <a:lnTo>
                    <a:pt x="1153734" y="0"/>
                  </a:lnTo>
                  <a:lnTo>
                    <a:pt x="1153734" y="1153734"/>
                  </a:lnTo>
                  <a:lnTo>
                    <a:pt x="0" y="1153734"/>
                  </a:lnTo>
                  <a:lnTo>
                    <a:pt x="0" y="0"/>
                  </a:lnTo>
                  <a:close/>
                </a:path>
              </a:pathLst>
            </a:custGeom>
            <a:blipFill>
              <a:blip r:embed="rId5"/>
              <a:stretch>
                <a:fillRect l="0" t="0" r="0" b="0"/>
              </a:stretch>
            </a:blipFill>
          </p:spPr>
        </p:sp>
        <p:sp>
          <p:nvSpPr>
            <p:cNvPr name="TextBox 24" id="24"/>
            <p:cNvSpPr txBox="true"/>
            <p:nvPr/>
          </p:nvSpPr>
          <p:spPr>
            <a:xfrm rot="0">
              <a:off x="11776151" y="1069447"/>
              <a:ext cx="708624" cy="727556"/>
            </a:xfrm>
            <a:prstGeom prst="rect">
              <a:avLst/>
            </a:prstGeom>
          </p:spPr>
          <p:txBody>
            <a:bodyPr anchor="t" rtlCol="false" tIns="0" lIns="0" bIns="0" rIns="0">
              <a:spAutoFit/>
            </a:bodyPr>
            <a:lstStyle/>
            <a:p>
              <a:pPr algn="l">
                <a:lnSpc>
                  <a:spcPts val="4516"/>
                </a:lnSpc>
              </a:pPr>
              <a:r>
                <a:rPr lang="en-US" sz="2641" spc="29" b="true">
                  <a:solidFill>
                    <a:srgbClr val="FFFFFF"/>
                  </a:solidFill>
                  <a:latin typeface="Neo Tech Bold"/>
                  <a:ea typeface="Neo Tech Bold"/>
                  <a:cs typeface="Neo Tech Bold"/>
                  <a:sym typeface="Neo Tech Bold"/>
                </a:rPr>
                <a:t>1.</a:t>
              </a:r>
            </a:p>
          </p:txBody>
        </p:sp>
        <p:sp>
          <p:nvSpPr>
            <p:cNvPr name="TextBox 25" id="25"/>
            <p:cNvSpPr txBox="true"/>
            <p:nvPr/>
          </p:nvSpPr>
          <p:spPr>
            <a:xfrm rot="0">
              <a:off x="12942985" y="917363"/>
              <a:ext cx="8443815" cy="2309283"/>
            </a:xfrm>
            <a:prstGeom prst="rect">
              <a:avLst/>
            </a:prstGeom>
          </p:spPr>
          <p:txBody>
            <a:bodyPr anchor="t" rtlCol="false" tIns="0" lIns="0" bIns="0" rIns="0">
              <a:spAutoFit/>
            </a:bodyPr>
            <a:lstStyle/>
            <a:p>
              <a:pPr algn="l">
                <a:lnSpc>
                  <a:spcPts val="3499"/>
                </a:lnSpc>
                <a:spcBef>
                  <a:spcPct val="0"/>
                </a:spcBef>
              </a:pPr>
              <a:r>
                <a:rPr lang="en-US" sz="2499">
                  <a:solidFill>
                    <a:srgbClr val="FFFFFF"/>
                  </a:solidFill>
                  <a:latin typeface="Alice Bold"/>
                  <a:ea typeface="Alice Bold"/>
                  <a:cs typeface="Alice Bold"/>
                  <a:sym typeface="Alice Bold"/>
                </a:rPr>
                <a:t>Menghasilkan </a:t>
              </a:r>
              <a:r>
                <a:rPr lang="en-US" sz="2499">
                  <a:solidFill>
                    <a:srgbClr val="FFFFFF"/>
                  </a:solidFill>
                  <a:latin typeface="Alice Bold"/>
                  <a:ea typeface="Alice Bold"/>
                  <a:cs typeface="Alice Bold"/>
                  <a:sym typeface="Alice Bold"/>
                </a:rPr>
                <a:t>rancangan dan pengembangan sistem informasi penilaian kinerja pegawai berbasis web yang sesuai dengan kebutuhan BPS Buru.</a:t>
              </a:r>
            </a:p>
          </p:txBody>
        </p:sp>
        <p:sp>
          <p:nvSpPr>
            <p:cNvPr name="Freeform 26" id="26"/>
            <p:cNvSpPr/>
            <p:nvPr/>
          </p:nvSpPr>
          <p:spPr>
            <a:xfrm flipH="false" flipV="false" rot="0">
              <a:off x="11578996" y="3379047"/>
              <a:ext cx="1153734" cy="1153734"/>
            </a:xfrm>
            <a:custGeom>
              <a:avLst/>
              <a:gdLst/>
              <a:ahLst/>
              <a:cxnLst/>
              <a:rect r="r" b="b" t="t" l="l"/>
              <a:pathLst>
                <a:path h="1153734" w="1153734">
                  <a:moveTo>
                    <a:pt x="0" y="0"/>
                  </a:moveTo>
                  <a:lnTo>
                    <a:pt x="1153734" y="0"/>
                  </a:lnTo>
                  <a:lnTo>
                    <a:pt x="1153734" y="1153734"/>
                  </a:lnTo>
                  <a:lnTo>
                    <a:pt x="0" y="1153734"/>
                  </a:lnTo>
                  <a:lnTo>
                    <a:pt x="0" y="0"/>
                  </a:lnTo>
                  <a:close/>
                </a:path>
              </a:pathLst>
            </a:custGeom>
            <a:blipFill>
              <a:blip r:embed="rId5"/>
              <a:stretch>
                <a:fillRect l="0" t="0" r="0" b="0"/>
              </a:stretch>
            </a:blipFill>
          </p:spPr>
        </p:sp>
        <p:sp>
          <p:nvSpPr>
            <p:cNvPr name="TextBox 27" id="27"/>
            <p:cNvSpPr txBox="true"/>
            <p:nvPr/>
          </p:nvSpPr>
          <p:spPr>
            <a:xfrm rot="0">
              <a:off x="11801551" y="3501648"/>
              <a:ext cx="708624" cy="727556"/>
            </a:xfrm>
            <a:prstGeom prst="rect">
              <a:avLst/>
            </a:prstGeom>
          </p:spPr>
          <p:txBody>
            <a:bodyPr anchor="t" rtlCol="false" tIns="0" lIns="0" bIns="0" rIns="0">
              <a:spAutoFit/>
            </a:bodyPr>
            <a:lstStyle/>
            <a:p>
              <a:pPr algn="l">
                <a:lnSpc>
                  <a:spcPts val="4516"/>
                </a:lnSpc>
              </a:pPr>
              <a:r>
                <a:rPr lang="en-US" sz="2641" spc="29" b="true">
                  <a:solidFill>
                    <a:srgbClr val="FFFFFF"/>
                  </a:solidFill>
                  <a:latin typeface="Neo Tech Bold"/>
                  <a:ea typeface="Neo Tech Bold"/>
                  <a:cs typeface="Neo Tech Bold"/>
                  <a:sym typeface="Neo Tech Bold"/>
                </a:rPr>
                <a:t>2.</a:t>
              </a:r>
            </a:p>
          </p:txBody>
        </p:sp>
        <p:sp>
          <p:nvSpPr>
            <p:cNvPr name="TextBox 28" id="28"/>
            <p:cNvSpPr txBox="true"/>
            <p:nvPr/>
          </p:nvSpPr>
          <p:spPr>
            <a:xfrm rot="0">
              <a:off x="12892185" y="3349564"/>
              <a:ext cx="8443815" cy="1725083"/>
            </a:xfrm>
            <a:prstGeom prst="rect">
              <a:avLst/>
            </a:prstGeom>
          </p:spPr>
          <p:txBody>
            <a:bodyPr anchor="t" rtlCol="false" tIns="0" lIns="0" bIns="0" rIns="0">
              <a:spAutoFit/>
            </a:bodyPr>
            <a:lstStyle/>
            <a:p>
              <a:pPr algn="l">
                <a:lnSpc>
                  <a:spcPts val="3499"/>
                </a:lnSpc>
                <a:spcBef>
                  <a:spcPct val="0"/>
                </a:spcBef>
              </a:pPr>
              <a:r>
                <a:rPr lang="en-US" sz="2499">
                  <a:solidFill>
                    <a:srgbClr val="FFFFFF"/>
                  </a:solidFill>
                  <a:latin typeface="Alice Bold"/>
                  <a:ea typeface="Alice Bold"/>
                  <a:cs typeface="Alice Bold"/>
                  <a:sym typeface="Alice Bold"/>
                </a:rPr>
                <a:t>Mengimpl</a:t>
              </a:r>
              <a:r>
                <a:rPr lang="en-US" sz="2499">
                  <a:solidFill>
                    <a:srgbClr val="FFFFFF"/>
                  </a:solidFill>
                  <a:latin typeface="Alice Bold"/>
                  <a:ea typeface="Alice Bold"/>
                  <a:cs typeface="Alice Bold"/>
                  <a:sym typeface="Alice Bold"/>
                </a:rPr>
                <a:t>ementasikan fitur penilaian kinerja dari berbagai penilai, yaitu atasan, rekan kerja, dan penilaian diri sendiri.</a:t>
              </a:r>
            </a:p>
          </p:txBody>
        </p:sp>
        <p:sp>
          <p:nvSpPr>
            <p:cNvPr name="Freeform 29" id="29"/>
            <p:cNvSpPr/>
            <p:nvPr/>
          </p:nvSpPr>
          <p:spPr>
            <a:xfrm flipH="false" flipV="false" rot="0">
              <a:off x="11629796" y="5290548"/>
              <a:ext cx="1153734" cy="1153734"/>
            </a:xfrm>
            <a:custGeom>
              <a:avLst/>
              <a:gdLst/>
              <a:ahLst/>
              <a:cxnLst/>
              <a:rect r="r" b="b" t="t" l="l"/>
              <a:pathLst>
                <a:path h="1153734" w="1153734">
                  <a:moveTo>
                    <a:pt x="0" y="0"/>
                  </a:moveTo>
                  <a:lnTo>
                    <a:pt x="1153734" y="0"/>
                  </a:lnTo>
                  <a:lnTo>
                    <a:pt x="1153734" y="1153734"/>
                  </a:lnTo>
                  <a:lnTo>
                    <a:pt x="0" y="1153734"/>
                  </a:lnTo>
                  <a:lnTo>
                    <a:pt x="0" y="0"/>
                  </a:lnTo>
                  <a:close/>
                </a:path>
              </a:pathLst>
            </a:custGeom>
            <a:blipFill>
              <a:blip r:embed="rId5"/>
              <a:stretch>
                <a:fillRect l="0" t="0" r="0" b="0"/>
              </a:stretch>
            </a:blipFill>
          </p:spPr>
        </p:sp>
        <p:sp>
          <p:nvSpPr>
            <p:cNvPr name="TextBox 30" id="30"/>
            <p:cNvSpPr txBox="true"/>
            <p:nvPr/>
          </p:nvSpPr>
          <p:spPr>
            <a:xfrm rot="0">
              <a:off x="11852351" y="5413149"/>
              <a:ext cx="708624" cy="727556"/>
            </a:xfrm>
            <a:prstGeom prst="rect">
              <a:avLst/>
            </a:prstGeom>
          </p:spPr>
          <p:txBody>
            <a:bodyPr anchor="t" rtlCol="false" tIns="0" lIns="0" bIns="0" rIns="0">
              <a:spAutoFit/>
            </a:bodyPr>
            <a:lstStyle/>
            <a:p>
              <a:pPr algn="ctr">
                <a:lnSpc>
                  <a:spcPts val="4516"/>
                </a:lnSpc>
              </a:pPr>
              <a:r>
                <a:rPr lang="en-US" b="true" sz="2641" spc="29">
                  <a:solidFill>
                    <a:srgbClr val="FFFFFF"/>
                  </a:solidFill>
                  <a:latin typeface="Neo Tech Bold"/>
                  <a:ea typeface="Neo Tech Bold"/>
                  <a:cs typeface="Neo Tech Bold"/>
                  <a:sym typeface="Neo Tech Bold"/>
                </a:rPr>
                <a:t>3.</a:t>
              </a:r>
            </a:p>
          </p:txBody>
        </p:sp>
        <p:sp>
          <p:nvSpPr>
            <p:cNvPr name="TextBox 31" id="31"/>
            <p:cNvSpPr txBox="true"/>
            <p:nvPr/>
          </p:nvSpPr>
          <p:spPr>
            <a:xfrm rot="0">
              <a:off x="12942985" y="5261065"/>
              <a:ext cx="8443815" cy="2309283"/>
            </a:xfrm>
            <a:prstGeom prst="rect">
              <a:avLst/>
            </a:prstGeom>
          </p:spPr>
          <p:txBody>
            <a:bodyPr anchor="t" rtlCol="false" tIns="0" lIns="0" bIns="0" rIns="0">
              <a:spAutoFit/>
            </a:bodyPr>
            <a:lstStyle/>
            <a:p>
              <a:pPr algn="l">
                <a:lnSpc>
                  <a:spcPts val="3499"/>
                </a:lnSpc>
                <a:spcBef>
                  <a:spcPct val="0"/>
                </a:spcBef>
              </a:pPr>
              <a:r>
                <a:rPr lang="en-US" sz="2499">
                  <a:solidFill>
                    <a:srgbClr val="FFFFFF"/>
                  </a:solidFill>
                  <a:latin typeface="Alice Bold"/>
                  <a:ea typeface="Alice Bold"/>
                  <a:cs typeface="Alice Bold"/>
                  <a:sym typeface="Alice Bold"/>
                </a:rPr>
                <a:t>Menyediakan sist</a:t>
              </a:r>
              <a:r>
                <a:rPr lang="en-US" sz="2499">
                  <a:solidFill>
                    <a:srgbClr val="FFFFFF"/>
                  </a:solidFill>
                  <a:latin typeface="Alice Bold"/>
                  <a:ea typeface="Alice Bold"/>
                  <a:cs typeface="Alice Bold"/>
                  <a:sym typeface="Alice Bold"/>
                </a:rPr>
                <a:t>em rekapitulasi dan pelaporan hasil penilaian yang dapat ditampilkan berdasarkan bulan dan tahun secara otomatis.</a:t>
              </a:r>
            </a:p>
          </p:txBody>
        </p:sp>
        <p:sp>
          <p:nvSpPr>
            <p:cNvPr name="Freeform 32" id="32"/>
            <p:cNvSpPr/>
            <p:nvPr/>
          </p:nvSpPr>
          <p:spPr>
            <a:xfrm flipH="false" flipV="false" rot="-10800000">
              <a:off x="3945962" y="8469313"/>
              <a:ext cx="13799676" cy="1158751"/>
            </a:xfrm>
            <a:custGeom>
              <a:avLst/>
              <a:gdLst/>
              <a:ahLst/>
              <a:cxnLst/>
              <a:rect r="r" b="b" t="t" l="l"/>
              <a:pathLst>
                <a:path h="1158751" w="13799676">
                  <a:moveTo>
                    <a:pt x="0" y="0"/>
                  </a:moveTo>
                  <a:lnTo>
                    <a:pt x="13799676" y="0"/>
                  </a:lnTo>
                  <a:lnTo>
                    <a:pt x="13799676" y="1158751"/>
                  </a:lnTo>
                  <a:lnTo>
                    <a:pt x="0" y="11587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3" id="33"/>
            <p:cNvSpPr/>
            <p:nvPr/>
          </p:nvSpPr>
          <p:spPr>
            <a:xfrm flipH="false" flipV="false" rot="5325090">
              <a:off x="6707710" y="3918665"/>
              <a:ext cx="8114847" cy="527465"/>
            </a:xfrm>
            <a:custGeom>
              <a:avLst/>
              <a:gdLst/>
              <a:ahLst/>
              <a:cxnLst/>
              <a:rect r="r" b="b" t="t" l="l"/>
              <a:pathLst>
                <a:path h="527465" w="8114847">
                  <a:moveTo>
                    <a:pt x="0" y="0"/>
                  </a:moveTo>
                  <a:lnTo>
                    <a:pt x="8114847" y="0"/>
                  </a:lnTo>
                  <a:lnTo>
                    <a:pt x="8114847" y="527465"/>
                  </a:lnTo>
                  <a:lnTo>
                    <a:pt x="0" y="5274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34" id="34"/>
            <p:cNvSpPr txBox="true"/>
            <p:nvPr/>
          </p:nvSpPr>
          <p:spPr>
            <a:xfrm rot="0">
              <a:off x="16467" y="-114300"/>
              <a:ext cx="6907014" cy="936413"/>
            </a:xfrm>
            <a:prstGeom prst="rect">
              <a:avLst/>
            </a:prstGeom>
          </p:spPr>
          <p:txBody>
            <a:bodyPr anchor="t" rtlCol="false" tIns="0" lIns="0" bIns="0" rIns="0">
              <a:spAutoFit/>
            </a:bodyPr>
            <a:lstStyle/>
            <a:p>
              <a:pPr algn="ctr">
                <a:lnSpc>
                  <a:spcPts val="5119"/>
                </a:lnSpc>
              </a:pPr>
              <a:r>
                <a:rPr lang="en-US" b="true" sz="3999">
                  <a:solidFill>
                    <a:srgbClr val="FFFFFF"/>
                  </a:solidFill>
                  <a:latin typeface="Neo Tech Bold"/>
                  <a:ea typeface="Neo Tech Bold"/>
                  <a:cs typeface="Neo Tech Bold"/>
                  <a:sym typeface="Neo Tech Bold"/>
                </a:rPr>
                <a:t>RUMUSAN MASALAH</a:t>
              </a:r>
            </a:p>
          </p:txBody>
        </p:sp>
        <p:sp>
          <p:nvSpPr>
            <p:cNvPr name="TextBox 35" id="35"/>
            <p:cNvSpPr txBox="true"/>
            <p:nvPr/>
          </p:nvSpPr>
          <p:spPr>
            <a:xfrm rot="0">
              <a:off x="11721886" y="-114300"/>
              <a:ext cx="6550223" cy="936413"/>
            </a:xfrm>
            <a:prstGeom prst="rect">
              <a:avLst/>
            </a:prstGeom>
          </p:spPr>
          <p:txBody>
            <a:bodyPr anchor="t" rtlCol="false" tIns="0" lIns="0" bIns="0" rIns="0">
              <a:spAutoFit/>
            </a:bodyPr>
            <a:lstStyle/>
            <a:p>
              <a:pPr algn="ctr">
                <a:lnSpc>
                  <a:spcPts val="5119"/>
                </a:lnSpc>
              </a:pPr>
              <a:r>
                <a:rPr lang="en-US" b="true" sz="3999">
                  <a:solidFill>
                    <a:srgbClr val="FFFFFF"/>
                  </a:solidFill>
                  <a:latin typeface="Neo Tech Bold"/>
                  <a:ea typeface="Neo Tech Bold"/>
                  <a:cs typeface="Neo Tech Bold"/>
                  <a:sym typeface="Neo Tech Bold"/>
                </a:rPr>
                <a:t>TUJUAN PENELITIAN</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13566"/>
        </a:solidFill>
      </p:bgPr>
    </p:bg>
    <p:spTree>
      <p:nvGrpSpPr>
        <p:cNvPr id="1" name=""/>
        <p:cNvGrpSpPr/>
        <p:nvPr/>
      </p:nvGrpSpPr>
      <p:grpSpPr>
        <a:xfrm>
          <a:off x="0" y="0"/>
          <a:ext cx="0" cy="0"/>
          <a:chOff x="0" y="0"/>
          <a:chExt cx="0" cy="0"/>
        </a:xfrm>
      </p:grpSpPr>
      <p:grpSp>
        <p:nvGrpSpPr>
          <p:cNvPr name="Group 2" id="2"/>
          <p:cNvGrpSpPr/>
          <p:nvPr/>
        </p:nvGrpSpPr>
        <p:grpSpPr>
          <a:xfrm rot="0">
            <a:off x="-1096502" y="-1169547"/>
            <a:ext cx="19384502" cy="12071693"/>
            <a:chOff x="0" y="0"/>
            <a:chExt cx="25846003" cy="16095591"/>
          </a:xfrm>
        </p:grpSpPr>
        <p:sp>
          <p:nvSpPr>
            <p:cNvPr name="Freeform 3" id="3"/>
            <p:cNvSpPr/>
            <p:nvPr/>
          </p:nvSpPr>
          <p:spPr>
            <a:xfrm flipH="false" flipV="false" rot="0">
              <a:off x="17798208" y="0"/>
              <a:ext cx="8047795" cy="8047795"/>
            </a:xfrm>
            <a:custGeom>
              <a:avLst/>
              <a:gdLst/>
              <a:ahLst/>
              <a:cxnLst/>
              <a:rect r="r" b="b" t="t" l="l"/>
              <a:pathLst>
                <a:path h="8047795" w="8047795">
                  <a:moveTo>
                    <a:pt x="0" y="0"/>
                  </a:moveTo>
                  <a:lnTo>
                    <a:pt x="8047795" y="0"/>
                  </a:lnTo>
                  <a:lnTo>
                    <a:pt x="8047795" y="8047795"/>
                  </a:lnTo>
                  <a:lnTo>
                    <a:pt x="0" y="8047795"/>
                  </a:lnTo>
                  <a:lnTo>
                    <a:pt x="0" y="0"/>
                  </a:lnTo>
                  <a:close/>
                </a:path>
              </a:pathLst>
            </a:custGeom>
            <a:blipFill>
              <a:blip r:embed="rId2">
                <a:alphaModFix amt="44999"/>
              </a:blip>
              <a:stretch>
                <a:fillRect l="0" t="0" r="0" b="0"/>
              </a:stretch>
            </a:blipFill>
          </p:spPr>
        </p:sp>
        <p:sp>
          <p:nvSpPr>
            <p:cNvPr name="Freeform 4" id="4"/>
            <p:cNvSpPr/>
            <p:nvPr/>
          </p:nvSpPr>
          <p:spPr>
            <a:xfrm flipH="false" flipV="false" rot="0">
              <a:off x="9630105" y="0"/>
              <a:ext cx="8047795" cy="8047795"/>
            </a:xfrm>
            <a:custGeom>
              <a:avLst/>
              <a:gdLst/>
              <a:ahLst/>
              <a:cxnLst/>
              <a:rect r="r" b="b" t="t" l="l"/>
              <a:pathLst>
                <a:path h="8047795" w="8047795">
                  <a:moveTo>
                    <a:pt x="0" y="0"/>
                  </a:moveTo>
                  <a:lnTo>
                    <a:pt x="8047796" y="0"/>
                  </a:lnTo>
                  <a:lnTo>
                    <a:pt x="8047796" y="8047795"/>
                  </a:lnTo>
                  <a:lnTo>
                    <a:pt x="0" y="8047795"/>
                  </a:lnTo>
                  <a:lnTo>
                    <a:pt x="0" y="0"/>
                  </a:lnTo>
                  <a:close/>
                </a:path>
              </a:pathLst>
            </a:custGeom>
            <a:blipFill>
              <a:blip r:embed="rId2">
                <a:alphaModFix amt="44999"/>
              </a:blip>
              <a:stretch>
                <a:fillRect l="0" t="0" r="0" b="0"/>
              </a:stretch>
            </a:blipFill>
          </p:spPr>
        </p:sp>
        <p:sp>
          <p:nvSpPr>
            <p:cNvPr name="Freeform 5" id="5"/>
            <p:cNvSpPr/>
            <p:nvPr/>
          </p:nvSpPr>
          <p:spPr>
            <a:xfrm flipH="false" flipV="false" rot="0">
              <a:off x="17798208" y="8047795"/>
              <a:ext cx="8047795" cy="8047795"/>
            </a:xfrm>
            <a:custGeom>
              <a:avLst/>
              <a:gdLst/>
              <a:ahLst/>
              <a:cxnLst/>
              <a:rect r="r" b="b" t="t" l="l"/>
              <a:pathLst>
                <a:path h="8047795" w="8047795">
                  <a:moveTo>
                    <a:pt x="0" y="0"/>
                  </a:moveTo>
                  <a:lnTo>
                    <a:pt x="8047795" y="0"/>
                  </a:lnTo>
                  <a:lnTo>
                    <a:pt x="8047795" y="8047796"/>
                  </a:lnTo>
                  <a:lnTo>
                    <a:pt x="0" y="8047796"/>
                  </a:lnTo>
                  <a:lnTo>
                    <a:pt x="0" y="0"/>
                  </a:lnTo>
                  <a:close/>
                </a:path>
              </a:pathLst>
            </a:custGeom>
            <a:blipFill>
              <a:blip r:embed="rId2">
                <a:alphaModFix amt="44999"/>
              </a:blip>
              <a:stretch>
                <a:fillRect l="0" t="0" r="0" b="0"/>
              </a:stretch>
            </a:blipFill>
          </p:spPr>
        </p:sp>
        <p:sp>
          <p:nvSpPr>
            <p:cNvPr name="Freeform 6" id="6"/>
            <p:cNvSpPr/>
            <p:nvPr/>
          </p:nvSpPr>
          <p:spPr>
            <a:xfrm flipH="false" flipV="false" rot="0">
              <a:off x="9630105" y="8047795"/>
              <a:ext cx="8047795" cy="8047795"/>
            </a:xfrm>
            <a:custGeom>
              <a:avLst/>
              <a:gdLst/>
              <a:ahLst/>
              <a:cxnLst/>
              <a:rect r="r" b="b" t="t" l="l"/>
              <a:pathLst>
                <a:path h="8047795" w="8047795">
                  <a:moveTo>
                    <a:pt x="0" y="0"/>
                  </a:moveTo>
                  <a:lnTo>
                    <a:pt x="8047796" y="0"/>
                  </a:lnTo>
                  <a:lnTo>
                    <a:pt x="8047796" y="8047796"/>
                  </a:lnTo>
                  <a:lnTo>
                    <a:pt x="0" y="8047796"/>
                  </a:lnTo>
                  <a:lnTo>
                    <a:pt x="0" y="0"/>
                  </a:lnTo>
                  <a:close/>
                </a:path>
              </a:pathLst>
            </a:custGeom>
            <a:blipFill>
              <a:blip r:embed="rId2">
                <a:alphaModFix amt="44999"/>
              </a:blip>
              <a:stretch>
                <a:fillRect l="0" t="0" r="0" b="0"/>
              </a:stretch>
            </a:blipFill>
          </p:spPr>
        </p:sp>
        <p:sp>
          <p:nvSpPr>
            <p:cNvPr name="Freeform 7" id="7"/>
            <p:cNvSpPr/>
            <p:nvPr/>
          </p:nvSpPr>
          <p:spPr>
            <a:xfrm flipH="false" flipV="false" rot="0">
              <a:off x="1462003" y="0"/>
              <a:ext cx="8047795" cy="8047795"/>
            </a:xfrm>
            <a:custGeom>
              <a:avLst/>
              <a:gdLst/>
              <a:ahLst/>
              <a:cxnLst/>
              <a:rect r="r" b="b" t="t" l="l"/>
              <a:pathLst>
                <a:path h="8047795" w="8047795">
                  <a:moveTo>
                    <a:pt x="0" y="0"/>
                  </a:moveTo>
                  <a:lnTo>
                    <a:pt x="8047795" y="0"/>
                  </a:lnTo>
                  <a:lnTo>
                    <a:pt x="8047795" y="8047795"/>
                  </a:lnTo>
                  <a:lnTo>
                    <a:pt x="0" y="8047795"/>
                  </a:lnTo>
                  <a:lnTo>
                    <a:pt x="0" y="0"/>
                  </a:lnTo>
                  <a:close/>
                </a:path>
              </a:pathLst>
            </a:custGeom>
            <a:blipFill>
              <a:blip r:embed="rId2">
                <a:alphaModFix amt="44999"/>
              </a:blip>
              <a:stretch>
                <a:fillRect l="0" t="0" r="0" b="0"/>
              </a:stretch>
            </a:blipFill>
          </p:spPr>
        </p:sp>
        <p:sp>
          <p:nvSpPr>
            <p:cNvPr name="Freeform 8" id="8"/>
            <p:cNvSpPr/>
            <p:nvPr/>
          </p:nvSpPr>
          <p:spPr>
            <a:xfrm flipH="false" flipV="false" rot="0">
              <a:off x="1462003" y="8047795"/>
              <a:ext cx="8047795" cy="8047795"/>
            </a:xfrm>
            <a:custGeom>
              <a:avLst/>
              <a:gdLst/>
              <a:ahLst/>
              <a:cxnLst/>
              <a:rect r="r" b="b" t="t" l="l"/>
              <a:pathLst>
                <a:path h="8047795" w="8047795">
                  <a:moveTo>
                    <a:pt x="0" y="0"/>
                  </a:moveTo>
                  <a:lnTo>
                    <a:pt x="8047795" y="0"/>
                  </a:lnTo>
                  <a:lnTo>
                    <a:pt x="8047795" y="8047796"/>
                  </a:lnTo>
                  <a:lnTo>
                    <a:pt x="0" y="8047796"/>
                  </a:lnTo>
                  <a:lnTo>
                    <a:pt x="0" y="0"/>
                  </a:lnTo>
                  <a:close/>
                </a:path>
              </a:pathLst>
            </a:custGeom>
            <a:blipFill>
              <a:blip r:embed="rId2">
                <a:alphaModFix amt="44999"/>
              </a:blip>
              <a:stretch>
                <a:fillRect l="0" t="0" r="0" b="0"/>
              </a:stretch>
            </a:blipFill>
          </p:spPr>
        </p:sp>
        <p:grpSp>
          <p:nvGrpSpPr>
            <p:cNvPr name="Group 9" id="9"/>
            <p:cNvGrpSpPr/>
            <p:nvPr/>
          </p:nvGrpSpPr>
          <p:grpSpPr>
            <a:xfrm rot="0">
              <a:off x="2833603" y="2353652"/>
              <a:ext cx="21640800" cy="10972800"/>
              <a:chOff x="0" y="0"/>
              <a:chExt cx="4274726" cy="2167467"/>
            </a:xfrm>
          </p:grpSpPr>
          <p:sp>
            <p:nvSpPr>
              <p:cNvPr name="Freeform 10" id="10"/>
              <p:cNvSpPr/>
              <p:nvPr/>
            </p:nvSpPr>
            <p:spPr>
              <a:xfrm flipH="false" flipV="false" rot="0">
                <a:off x="0" y="0"/>
                <a:ext cx="4274726" cy="2167467"/>
              </a:xfrm>
              <a:custGeom>
                <a:avLst/>
                <a:gdLst/>
                <a:ahLst/>
                <a:cxnLst/>
                <a:rect r="r" b="b" t="t" l="l"/>
                <a:pathLst>
                  <a:path h="2167467" w="4274726">
                    <a:moveTo>
                      <a:pt x="14310" y="0"/>
                    </a:moveTo>
                    <a:lnTo>
                      <a:pt x="4260416" y="0"/>
                    </a:lnTo>
                    <a:cubicBezTo>
                      <a:pt x="4264211" y="0"/>
                      <a:pt x="4267851" y="1508"/>
                      <a:pt x="4270535" y="4191"/>
                    </a:cubicBezTo>
                    <a:cubicBezTo>
                      <a:pt x="4273218" y="6875"/>
                      <a:pt x="4274726" y="10515"/>
                      <a:pt x="4274726" y="14310"/>
                    </a:cubicBezTo>
                    <a:lnTo>
                      <a:pt x="4274726" y="2153157"/>
                    </a:lnTo>
                    <a:cubicBezTo>
                      <a:pt x="4274726" y="2156952"/>
                      <a:pt x="4273218" y="2160592"/>
                      <a:pt x="4270535" y="2163276"/>
                    </a:cubicBezTo>
                    <a:cubicBezTo>
                      <a:pt x="4267851" y="2165959"/>
                      <a:pt x="4264211" y="2167467"/>
                      <a:pt x="4260416" y="2167467"/>
                    </a:cubicBezTo>
                    <a:lnTo>
                      <a:pt x="14310" y="2167467"/>
                    </a:lnTo>
                    <a:cubicBezTo>
                      <a:pt x="10515" y="2167467"/>
                      <a:pt x="6875" y="2165959"/>
                      <a:pt x="4191" y="2163276"/>
                    </a:cubicBezTo>
                    <a:cubicBezTo>
                      <a:pt x="1508" y="2160592"/>
                      <a:pt x="0" y="2156952"/>
                      <a:pt x="0" y="2153157"/>
                    </a:cubicBezTo>
                    <a:lnTo>
                      <a:pt x="0" y="14310"/>
                    </a:lnTo>
                    <a:cubicBezTo>
                      <a:pt x="0" y="10515"/>
                      <a:pt x="1508" y="6875"/>
                      <a:pt x="4191" y="4191"/>
                    </a:cubicBezTo>
                    <a:cubicBezTo>
                      <a:pt x="6875" y="1508"/>
                      <a:pt x="10515" y="0"/>
                      <a:pt x="14310" y="0"/>
                    </a:cubicBezTo>
                    <a:close/>
                  </a:path>
                </a:pathLst>
              </a:custGeom>
              <a:solidFill>
                <a:srgbClr val="113566">
                  <a:alpha val="92941"/>
                </a:srgbClr>
              </a:solidFill>
              <a:ln cap="rnd">
                <a:noFill/>
                <a:prstDash val="solid"/>
                <a:round/>
              </a:ln>
            </p:spPr>
          </p:sp>
          <p:sp>
            <p:nvSpPr>
              <p:cNvPr name="TextBox 11" id="11"/>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6754165" y="2561395"/>
              <a:ext cx="13799676" cy="1158751"/>
            </a:xfrm>
            <a:custGeom>
              <a:avLst/>
              <a:gdLst/>
              <a:ahLst/>
              <a:cxnLst/>
              <a:rect r="r" b="b" t="t" l="l"/>
              <a:pathLst>
                <a:path h="1158751" w="13799676">
                  <a:moveTo>
                    <a:pt x="0" y="0"/>
                  </a:moveTo>
                  <a:lnTo>
                    <a:pt x="13799676" y="0"/>
                  </a:lnTo>
                  <a:lnTo>
                    <a:pt x="13799676" y="1158752"/>
                  </a:lnTo>
                  <a:lnTo>
                    <a:pt x="0" y="11587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10800000">
              <a:off x="6957936" y="14085829"/>
              <a:ext cx="13799676" cy="1158751"/>
            </a:xfrm>
            <a:custGeom>
              <a:avLst/>
              <a:gdLst/>
              <a:ahLst/>
              <a:cxnLst/>
              <a:rect r="r" b="b" t="t" l="l"/>
              <a:pathLst>
                <a:path h="1158751" w="13799676">
                  <a:moveTo>
                    <a:pt x="0" y="0"/>
                  </a:moveTo>
                  <a:lnTo>
                    <a:pt x="13799676" y="0"/>
                  </a:lnTo>
                  <a:lnTo>
                    <a:pt x="13799676" y="1158751"/>
                  </a:lnTo>
                  <a:lnTo>
                    <a:pt x="0" y="11587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2833603" y="4858624"/>
              <a:ext cx="4676959" cy="323135"/>
            </a:xfrm>
            <a:custGeom>
              <a:avLst/>
              <a:gdLst/>
              <a:ahLst/>
              <a:cxnLst/>
              <a:rect r="r" b="b" t="t" l="l"/>
              <a:pathLst>
                <a:path h="323135" w="4676959">
                  <a:moveTo>
                    <a:pt x="0" y="0"/>
                  </a:moveTo>
                  <a:lnTo>
                    <a:pt x="4676959" y="0"/>
                  </a:lnTo>
                  <a:lnTo>
                    <a:pt x="4676959" y="323136"/>
                  </a:lnTo>
                  <a:lnTo>
                    <a:pt x="0" y="3231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true" flipV="false" rot="0">
              <a:off x="19797444" y="4858624"/>
              <a:ext cx="4676959" cy="323135"/>
            </a:xfrm>
            <a:custGeom>
              <a:avLst/>
              <a:gdLst/>
              <a:ahLst/>
              <a:cxnLst/>
              <a:rect r="r" b="b" t="t" l="l"/>
              <a:pathLst>
                <a:path h="323135" w="4676959">
                  <a:moveTo>
                    <a:pt x="4676959" y="0"/>
                  </a:moveTo>
                  <a:lnTo>
                    <a:pt x="0" y="0"/>
                  </a:lnTo>
                  <a:lnTo>
                    <a:pt x="0" y="323136"/>
                  </a:lnTo>
                  <a:lnTo>
                    <a:pt x="4676959" y="323136"/>
                  </a:lnTo>
                  <a:lnTo>
                    <a:pt x="4676959"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3841492" y="5821420"/>
              <a:ext cx="1643490" cy="1586715"/>
            </a:xfrm>
            <a:custGeom>
              <a:avLst/>
              <a:gdLst/>
              <a:ahLst/>
              <a:cxnLst/>
              <a:rect r="r" b="b" t="t" l="l"/>
              <a:pathLst>
                <a:path h="1586715" w="1643490">
                  <a:moveTo>
                    <a:pt x="0" y="0"/>
                  </a:moveTo>
                  <a:lnTo>
                    <a:pt x="1643491" y="0"/>
                  </a:lnTo>
                  <a:lnTo>
                    <a:pt x="1643491" y="1586715"/>
                  </a:lnTo>
                  <a:lnTo>
                    <a:pt x="0" y="158671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20067203" y="5870720"/>
              <a:ext cx="3050460" cy="3417012"/>
            </a:xfrm>
            <a:custGeom>
              <a:avLst/>
              <a:gdLst/>
              <a:ahLst/>
              <a:cxnLst/>
              <a:rect r="r" b="b" t="t" l="l"/>
              <a:pathLst>
                <a:path h="3417012" w="3050460">
                  <a:moveTo>
                    <a:pt x="0" y="0"/>
                  </a:moveTo>
                  <a:lnTo>
                    <a:pt x="3050459" y="0"/>
                  </a:lnTo>
                  <a:lnTo>
                    <a:pt x="3050459" y="3417012"/>
                  </a:lnTo>
                  <a:lnTo>
                    <a:pt x="0" y="341701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8" id="18"/>
            <p:cNvGrpSpPr/>
            <p:nvPr/>
          </p:nvGrpSpPr>
          <p:grpSpPr>
            <a:xfrm rot="0">
              <a:off x="20899843" y="6024825"/>
              <a:ext cx="283133" cy="283133"/>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22348394" y="7097901"/>
              <a:ext cx="222301" cy="222301"/>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22835050" y="8718291"/>
              <a:ext cx="282612" cy="282612"/>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20669431" y="7892327"/>
              <a:ext cx="282612" cy="282612"/>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9" id="2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30" id="30"/>
            <p:cNvSpPr txBox="true"/>
            <p:nvPr/>
          </p:nvSpPr>
          <p:spPr>
            <a:xfrm rot="0">
              <a:off x="7950314" y="4269574"/>
              <a:ext cx="11407378" cy="1388745"/>
            </a:xfrm>
            <a:prstGeom prst="rect">
              <a:avLst/>
            </a:prstGeom>
          </p:spPr>
          <p:txBody>
            <a:bodyPr anchor="t" rtlCol="false" tIns="0" lIns="0" bIns="0" rIns="0">
              <a:spAutoFit/>
            </a:bodyPr>
            <a:lstStyle/>
            <a:p>
              <a:pPr algn="ctr">
                <a:lnSpc>
                  <a:spcPts val="7680"/>
                </a:lnSpc>
              </a:pPr>
              <a:r>
                <a:rPr lang="en-US" b="true" sz="6000">
                  <a:solidFill>
                    <a:srgbClr val="FFFFFF"/>
                  </a:solidFill>
                  <a:latin typeface="Neo Tech Bold"/>
                  <a:ea typeface="Neo Tech Bold"/>
                  <a:cs typeface="Neo Tech Bold"/>
                  <a:sym typeface="Neo Tech Bold"/>
                </a:rPr>
                <a:t>MATERI &amp; METODE</a:t>
              </a:r>
            </a:p>
          </p:txBody>
        </p:sp>
        <p:sp>
          <p:nvSpPr>
            <p:cNvPr name="TextBox 31" id="31"/>
            <p:cNvSpPr txBox="true"/>
            <p:nvPr/>
          </p:nvSpPr>
          <p:spPr>
            <a:xfrm rot="0">
              <a:off x="6101428" y="5728201"/>
              <a:ext cx="11995015" cy="3649346"/>
            </a:xfrm>
            <a:prstGeom prst="rect">
              <a:avLst/>
            </a:prstGeom>
          </p:spPr>
          <p:txBody>
            <a:bodyPr anchor="t" rtlCol="false" tIns="0" lIns="0" bIns="0" rIns="0">
              <a:spAutoFit/>
            </a:bodyPr>
            <a:lstStyle/>
            <a:p>
              <a:pPr algn="l">
                <a:lnSpc>
                  <a:spcPts val="6839"/>
                </a:lnSpc>
              </a:pPr>
              <a:r>
                <a:rPr lang="en-US" sz="3999" spc="43" b="true">
                  <a:solidFill>
                    <a:srgbClr val="FFFFFF"/>
                  </a:solidFill>
                  <a:latin typeface="Neo Tech Bold"/>
                  <a:ea typeface="Neo Tech Bold"/>
                  <a:cs typeface="Neo Tech Bold"/>
                  <a:sym typeface="Neo Tech Bold"/>
                </a:rPr>
                <a:t>METODOLOGI PENELITIAN</a:t>
              </a:r>
            </a:p>
            <a:p>
              <a:pPr algn="just">
                <a:lnSpc>
                  <a:spcPts val="3569"/>
                </a:lnSpc>
              </a:pPr>
              <a:r>
                <a:rPr lang="en-US" sz="3000" spc="32">
                  <a:solidFill>
                    <a:srgbClr val="FFFFFF"/>
                  </a:solidFill>
                  <a:latin typeface="Alice"/>
                  <a:ea typeface="Alice"/>
                  <a:cs typeface="Alice"/>
                  <a:sym typeface="Alice"/>
                </a:rPr>
                <a:t>Penelitian ini menggunakan metode pengembangan sistem informasi dengan pendekatan deskriptif. Penelitian ini dilakukan melalui beberapa tahapan sebagai berikut:</a:t>
              </a:r>
            </a:p>
          </p:txBody>
        </p:sp>
        <p:grpSp>
          <p:nvGrpSpPr>
            <p:cNvPr name="Group 32" id="32"/>
            <p:cNvGrpSpPr/>
            <p:nvPr/>
          </p:nvGrpSpPr>
          <p:grpSpPr>
            <a:xfrm rot="0">
              <a:off x="0" y="9714058"/>
              <a:ext cx="8052477" cy="936265"/>
              <a:chOff x="0" y="0"/>
              <a:chExt cx="3495300" cy="406400"/>
            </a:xfrm>
          </p:grpSpPr>
          <p:sp>
            <p:nvSpPr>
              <p:cNvPr name="Freeform 33" id="33"/>
              <p:cNvSpPr/>
              <p:nvPr/>
            </p:nvSpPr>
            <p:spPr>
              <a:xfrm flipH="false" flipV="false" rot="0">
                <a:off x="0" y="0"/>
                <a:ext cx="3495300" cy="406400"/>
              </a:xfrm>
              <a:custGeom>
                <a:avLst/>
                <a:gdLst/>
                <a:ahLst/>
                <a:cxnLst/>
                <a:rect r="r" b="b" t="t" l="l"/>
                <a:pathLst>
                  <a:path h="406400" w="3495300">
                    <a:moveTo>
                      <a:pt x="3292100" y="0"/>
                    </a:moveTo>
                    <a:cubicBezTo>
                      <a:pt x="3404324" y="0"/>
                      <a:pt x="3495300" y="90976"/>
                      <a:pt x="3495300" y="203200"/>
                    </a:cubicBezTo>
                    <a:cubicBezTo>
                      <a:pt x="3495300" y="315424"/>
                      <a:pt x="3404324" y="406400"/>
                      <a:pt x="3292100" y="406400"/>
                    </a:cubicBezTo>
                    <a:lnTo>
                      <a:pt x="203200" y="406400"/>
                    </a:lnTo>
                    <a:cubicBezTo>
                      <a:pt x="90976" y="406400"/>
                      <a:pt x="0" y="315424"/>
                      <a:pt x="0" y="203200"/>
                    </a:cubicBezTo>
                    <a:cubicBezTo>
                      <a:pt x="0" y="90976"/>
                      <a:pt x="90976" y="0"/>
                      <a:pt x="203200" y="0"/>
                    </a:cubicBezTo>
                    <a:close/>
                  </a:path>
                </a:pathLst>
              </a:custGeom>
              <a:solidFill>
                <a:srgbClr val="20E5F6"/>
              </a:solidFill>
            </p:spPr>
          </p:sp>
          <p:sp>
            <p:nvSpPr>
              <p:cNvPr name="TextBox 34" id="34"/>
              <p:cNvSpPr txBox="true"/>
              <p:nvPr/>
            </p:nvSpPr>
            <p:spPr>
              <a:xfrm>
                <a:off x="0" y="-47625"/>
                <a:ext cx="3495300" cy="454025"/>
              </a:xfrm>
              <a:prstGeom prst="rect">
                <a:avLst/>
              </a:prstGeom>
            </p:spPr>
            <p:txBody>
              <a:bodyPr anchor="ctr" rtlCol="false" tIns="50800" lIns="50800" bIns="50800" rIns="50800"/>
              <a:lstStyle/>
              <a:p>
                <a:pPr algn="ctr">
                  <a:lnSpc>
                    <a:spcPts val="3405"/>
                  </a:lnSpc>
                </a:pPr>
              </a:p>
            </p:txBody>
          </p:sp>
        </p:grpSp>
        <p:sp>
          <p:nvSpPr>
            <p:cNvPr name="TextBox 35" id="35"/>
            <p:cNvSpPr txBox="true"/>
            <p:nvPr/>
          </p:nvSpPr>
          <p:spPr>
            <a:xfrm rot="0">
              <a:off x="353578" y="9818305"/>
              <a:ext cx="7345320" cy="652920"/>
            </a:xfrm>
            <a:prstGeom prst="rect">
              <a:avLst/>
            </a:prstGeom>
          </p:spPr>
          <p:txBody>
            <a:bodyPr anchor="t" rtlCol="false" tIns="0" lIns="0" bIns="0" rIns="0">
              <a:spAutoFit/>
            </a:bodyPr>
            <a:lstStyle/>
            <a:p>
              <a:pPr algn="ctr">
                <a:lnSpc>
                  <a:spcPts val="4026"/>
                </a:lnSpc>
                <a:spcBef>
                  <a:spcPct val="0"/>
                </a:spcBef>
              </a:pPr>
              <a:r>
                <a:rPr lang="en-US" b="true" sz="2875" spc="-57">
                  <a:solidFill>
                    <a:srgbClr val="00184D"/>
                  </a:solidFill>
                  <a:latin typeface="Poppins Bold"/>
                  <a:ea typeface="Poppins Bold"/>
                  <a:cs typeface="Poppins Bold"/>
                  <a:sym typeface="Poppins Bold"/>
                </a:rPr>
                <a:t>Proses 1</a:t>
              </a:r>
            </a:p>
          </p:txBody>
        </p:sp>
        <p:grpSp>
          <p:nvGrpSpPr>
            <p:cNvPr name="Group 36" id="36"/>
            <p:cNvGrpSpPr/>
            <p:nvPr/>
          </p:nvGrpSpPr>
          <p:grpSpPr>
            <a:xfrm rot="0">
              <a:off x="13046014" y="11327223"/>
              <a:ext cx="8052477" cy="936265"/>
              <a:chOff x="0" y="0"/>
              <a:chExt cx="3495300" cy="406400"/>
            </a:xfrm>
          </p:grpSpPr>
          <p:sp>
            <p:nvSpPr>
              <p:cNvPr name="Freeform 37" id="37"/>
              <p:cNvSpPr/>
              <p:nvPr/>
            </p:nvSpPr>
            <p:spPr>
              <a:xfrm flipH="false" flipV="false" rot="0">
                <a:off x="0" y="0"/>
                <a:ext cx="3495300" cy="406400"/>
              </a:xfrm>
              <a:custGeom>
                <a:avLst/>
                <a:gdLst/>
                <a:ahLst/>
                <a:cxnLst/>
                <a:rect r="r" b="b" t="t" l="l"/>
                <a:pathLst>
                  <a:path h="406400" w="3495300">
                    <a:moveTo>
                      <a:pt x="3292100" y="0"/>
                    </a:moveTo>
                    <a:cubicBezTo>
                      <a:pt x="3404324" y="0"/>
                      <a:pt x="3495300" y="90976"/>
                      <a:pt x="3495300" y="203200"/>
                    </a:cubicBezTo>
                    <a:cubicBezTo>
                      <a:pt x="3495300" y="315424"/>
                      <a:pt x="3404324" y="406400"/>
                      <a:pt x="3292100" y="406400"/>
                    </a:cubicBezTo>
                    <a:lnTo>
                      <a:pt x="203200" y="406400"/>
                    </a:lnTo>
                    <a:cubicBezTo>
                      <a:pt x="90976" y="406400"/>
                      <a:pt x="0" y="315424"/>
                      <a:pt x="0" y="203200"/>
                    </a:cubicBezTo>
                    <a:cubicBezTo>
                      <a:pt x="0" y="90976"/>
                      <a:pt x="90976" y="0"/>
                      <a:pt x="203200" y="0"/>
                    </a:cubicBezTo>
                    <a:close/>
                  </a:path>
                </a:pathLst>
              </a:custGeom>
              <a:solidFill>
                <a:srgbClr val="20E5F6"/>
              </a:solidFill>
            </p:spPr>
          </p:sp>
          <p:sp>
            <p:nvSpPr>
              <p:cNvPr name="TextBox 38" id="38"/>
              <p:cNvSpPr txBox="true"/>
              <p:nvPr/>
            </p:nvSpPr>
            <p:spPr>
              <a:xfrm>
                <a:off x="0" y="-47625"/>
                <a:ext cx="3495300" cy="454025"/>
              </a:xfrm>
              <a:prstGeom prst="rect">
                <a:avLst/>
              </a:prstGeom>
            </p:spPr>
            <p:txBody>
              <a:bodyPr anchor="ctr" rtlCol="false" tIns="50800" lIns="50800" bIns="50800" rIns="50800"/>
              <a:lstStyle/>
              <a:p>
                <a:pPr algn="ctr">
                  <a:lnSpc>
                    <a:spcPts val="3405"/>
                  </a:lnSpc>
                </a:pPr>
              </a:p>
            </p:txBody>
          </p:sp>
        </p:grpSp>
        <p:sp>
          <p:nvSpPr>
            <p:cNvPr name="TextBox 39" id="39"/>
            <p:cNvSpPr txBox="true"/>
            <p:nvPr/>
          </p:nvSpPr>
          <p:spPr>
            <a:xfrm rot="0">
              <a:off x="13399592" y="11431470"/>
              <a:ext cx="7345320" cy="652920"/>
            </a:xfrm>
            <a:prstGeom prst="rect">
              <a:avLst/>
            </a:prstGeom>
          </p:spPr>
          <p:txBody>
            <a:bodyPr anchor="t" rtlCol="false" tIns="0" lIns="0" bIns="0" rIns="0">
              <a:spAutoFit/>
            </a:bodyPr>
            <a:lstStyle/>
            <a:p>
              <a:pPr algn="ctr">
                <a:lnSpc>
                  <a:spcPts val="4026"/>
                </a:lnSpc>
                <a:spcBef>
                  <a:spcPct val="0"/>
                </a:spcBef>
              </a:pPr>
              <a:r>
                <a:rPr lang="en-US" b="true" sz="2875" spc="-57">
                  <a:solidFill>
                    <a:srgbClr val="00184D"/>
                  </a:solidFill>
                  <a:latin typeface="Poppins Bold"/>
                  <a:ea typeface="Poppins Bold"/>
                  <a:cs typeface="Poppins Bold"/>
                  <a:sym typeface="Poppins Bold"/>
                </a:rPr>
                <a:t>Proses 5</a:t>
              </a:r>
            </a:p>
          </p:txBody>
        </p:sp>
        <p:sp>
          <p:nvSpPr>
            <p:cNvPr name="TextBox 40" id="40"/>
            <p:cNvSpPr txBox="true"/>
            <p:nvPr/>
          </p:nvSpPr>
          <p:spPr>
            <a:xfrm rot="0">
              <a:off x="21320735" y="11497964"/>
              <a:ext cx="4435277" cy="547159"/>
            </a:xfrm>
            <a:prstGeom prst="rect">
              <a:avLst/>
            </a:prstGeom>
          </p:spPr>
          <p:txBody>
            <a:bodyPr anchor="t" rtlCol="false" tIns="0" lIns="0" bIns="0" rIns="0">
              <a:spAutoFit/>
            </a:bodyPr>
            <a:lstStyle/>
            <a:p>
              <a:pPr algn="l">
                <a:lnSpc>
                  <a:spcPts val="3499"/>
                </a:lnSpc>
                <a:spcBef>
                  <a:spcPct val="0"/>
                </a:spcBef>
              </a:pPr>
              <a:r>
                <a:rPr lang="en-US" b="true" sz="2499">
                  <a:solidFill>
                    <a:srgbClr val="FFFFFF"/>
                  </a:solidFill>
                  <a:latin typeface="Open Sans Bold"/>
                  <a:ea typeface="Open Sans Bold"/>
                  <a:cs typeface="Open Sans Bold"/>
                  <a:sym typeface="Open Sans Bold"/>
                </a:rPr>
                <a:t>Implementasi sistem</a:t>
              </a:r>
            </a:p>
          </p:txBody>
        </p:sp>
        <p:grpSp>
          <p:nvGrpSpPr>
            <p:cNvPr name="Group 41" id="41"/>
            <p:cNvGrpSpPr/>
            <p:nvPr/>
          </p:nvGrpSpPr>
          <p:grpSpPr>
            <a:xfrm rot="0">
              <a:off x="12944414" y="9714058"/>
              <a:ext cx="8052477" cy="936265"/>
              <a:chOff x="0" y="0"/>
              <a:chExt cx="3495300" cy="406400"/>
            </a:xfrm>
          </p:grpSpPr>
          <p:sp>
            <p:nvSpPr>
              <p:cNvPr name="Freeform 42" id="42"/>
              <p:cNvSpPr/>
              <p:nvPr/>
            </p:nvSpPr>
            <p:spPr>
              <a:xfrm flipH="false" flipV="false" rot="0">
                <a:off x="0" y="0"/>
                <a:ext cx="3495300" cy="406400"/>
              </a:xfrm>
              <a:custGeom>
                <a:avLst/>
                <a:gdLst/>
                <a:ahLst/>
                <a:cxnLst/>
                <a:rect r="r" b="b" t="t" l="l"/>
                <a:pathLst>
                  <a:path h="406400" w="3495300">
                    <a:moveTo>
                      <a:pt x="3292100" y="0"/>
                    </a:moveTo>
                    <a:cubicBezTo>
                      <a:pt x="3404324" y="0"/>
                      <a:pt x="3495300" y="90976"/>
                      <a:pt x="3495300" y="203200"/>
                    </a:cubicBezTo>
                    <a:cubicBezTo>
                      <a:pt x="3495300" y="315424"/>
                      <a:pt x="3404324" y="406400"/>
                      <a:pt x="3292100" y="406400"/>
                    </a:cubicBezTo>
                    <a:lnTo>
                      <a:pt x="203200" y="406400"/>
                    </a:lnTo>
                    <a:cubicBezTo>
                      <a:pt x="90976" y="406400"/>
                      <a:pt x="0" y="315424"/>
                      <a:pt x="0" y="203200"/>
                    </a:cubicBezTo>
                    <a:cubicBezTo>
                      <a:pt x="0" y="90976"/>
                      <a:pt x="90976" y="0"/>
                      <a:pt x="203200" y="0"/>
                    </a:cubicBezTo>
                    <a:close/>
                  </a:path>
                </a:pathLst>
              </a:custGeom>
              <a:solidFill>
                <a:srgbClr val="20E5F6"/>
              </a:solidFill>
            </p:spPr>
          </p:sp>
          <p:sp>
            <p:nvSpPr>
              <p:cNvPr name="TextBox 43" id="43"/>
              <p:cNvSpPr txBox="true"/>
              <p:nvPr/>
            </p:nvSpPr>
            <p:spPr>
              <a:xfrm>
                <a:off x="0" y="-47625"/>
                <a:ext cx="3495300" cy="454025"/>
              </a:xfrm>
              <a:prstGeom prst="rect">
                <a:avLst/>
              </a:prstGeom>
            </p:spPr>
            <p:txBody>
              <a:bodyPr anchor="ctr" rtlCol="false" tIns="50800" lIns="50800" bIns="50800" rIns="50800"/>
              <a:lstStyle/>
              <a:p>
                <a:pPr algn="ctr">
                  <a:lnSpc>
                    <a:spcPts val="3405"/>
                  </a:lnSpc>
                </a:pPr>
              </a:p>
            </p:txBody>
          </p:sp>
        </p:grpSp>
        <p:sp>
          <p:nvSpPr>
            <p:cNvPr name="TextBox 44" id="44"/>
            <p:cNvSpPr txBox="true"/>
            <p:nvPr/>
          </p:nvSpPr>
          <p:spPr>
            <a:xfrm rot="0">
              <a:off x="13297992" y="9818305"/>
              <a:ext cx="7345320" cy="652920"/>
            </a:xfrm>
            <a:prstGeom prst="rect">
              <a:avLst/>
            </a:prstGeom>
          </p:spPr>
          <p:txBody>
            <a:bodyPr anchor="t" rtlCol="false" tIns="0" lIns="0" bIns="0" rIns="0">
              <a:spAutoFit/>
            </a:bodyPr>
            <a:lstStyle/>
            <a:p>
              <a:pPr algn="ctr">
                <a:lnSpc>
                  <a:spcPts val="4026"/>
                </a:lnSpc>
                <a:spcBef>
                  <a:spcPct val="0"/>
                </a:spcBef>
              </a:pPr>
              <a:r>
                <a:rPr lang="en-US" b="true" sz="2875" spc="-57">
                  <a:solidFill>
                    <a:srgbClr val="00184D"/>
                  </a:solidFill>
                  <a:latin typeface="Poppins Bold"/>
                  <a:ea typeface="Poppins Bold"/>
                  <a:cs typeface="Poppins Bold"/>
                  <a:sym typeface="Poppins Bold"/>
                </a:rPr>
                <a:t>Proses 4</a:t>
              </a:r>
            </a:p>
          </p:txBody>
        </p:sp>
        <p:grpSp>
          <p:nvGrpSpPr>
            <p:cNvPr name="Group 45" id="45"/>
            <p:cNvGrpSpPr/>
            <p:nvPr/>
          </p:nvGrpSpPr>
          <p:grpSpPr>
            <a:xfrm rot="0">
              <a:off x="0" y="11327223"/>
              <a:ext cx="8052477" cy="936265"/>
              <a:chOff x="0" y="0"/>
              <a:chExt cx="3495300" cy="406400"/>
            </a:xfrm>
          </p:grpSpPr>
          <p:sp>
            <p:nvSpPr>
              <p:cNvPr name="Freeform 46" id="46"/>
              <p:cNvSpPr/>
              <p:nvPr/>
            </p:nvSpPr>
            <p:spPr>
              <a:xfrm flipH="false" flipV="false" rot="0">
                <a:off x="0" y="0"/>
                <a:ext cx="3495300" cy="406400"/>
              </a:xfrm>
              <a:custGeom>
                <a:avLst/>
                <a:gdLst/>
                <a:ahLst/>
                <a:cxnLst/>
                <a:rect r="r" b="b" t="t" l="l"/>
                <a:pathLst>
                  <a:path h="406400" w="3495300">
                    <a:moveTo>
                      <a:pt x="3292100" y="0"/>
                    </a:moveTo>
                    <a:cubicBezTo>
                      <a:pt x="3404324" y="0"/>
                      <a:pt x="3495300" y="90976"/>
                      <a:pt x="3495300" y="203200"/>
                    </a:cubicBezTo>
                    <a:cubicBezTo>
                      <a:pt x="3495300" y="315424"/>
                      <a:pt x="3404324" y="406400"/>
                      <a:pt x="3292100" y="406400"/>
                    </a:cubicBezTo>
                    <a:lnTo>
                      <a:pt x="203200" y="406400"/>
                    </a:lnTo>
                    <a:cubicBezTo>
                      <a:pt x="90976" y="406400"/>
                      <a:pt x="0" y="315424"/>
                      <a:pt x="0" y="203200"/>
                    </a:cubicBezTo>
                    <a:cubicBezTo>
                      <a:pt x="0" y="90976"/>
                      <a:pt x="90976" y="0"/>
                      <a:pt x="203200" y="0"/>
                    </a:cubicBezTo>
                    <a:close/>
                  </a:path>
                </a:pathLst>
              </a:custGeom>
              <a:solidFill>
                <a:srgbClr val="20E5F6"/>
              </a:solidFill>
            </p:spPr>
          </p:sp>
          <p:sp>
            <p:nvSpPr>
              <p:cNvPr name="TextBox 47" id="47"/>
              <p:cNvSpPr txBox="true"/>
              <p:nvPr/>
            </p:nvSpPr>
            <p:spPr>
              <a:xfrm>
                <a:off x="0" y="-47625"/>
                <a:ext cx="3495300" cy="454025"/>
              </a:xfrm>
              <a:prstGeom prst="rect">
                <a:avLst/>
              </a:prstGeom>
            </p:spPr>
            <p:txBody>
              <a:bodyPr anchor="ctr" rtlCol="false" tIns="50800" lIns="50800" bIns="50800" rIns="50800"/>
              <a:lstStyle/>
              <a:p>
                <a:pPr algn="ctr">
                  <a:lnSpc>
                    <a:spcPts val="3405"/>
                  </a:lnSpc>
                </a:pPr>
              </a:p>
            </p:txBody>
          </p:sp>
        </p:grpSp>
        <p:sp>
          <p:nvSpPr>
            <p:cNvPr name="TextBox 48" id="48"/>
            <p:cNvSpPr txBox="true"/>
            <p:nvPr/>
          </p:nvSpPr>
          <p:spPr>
            <a:xfrm rot="0">
              <a:off x="353578" y="11431470"/>
              <a:ext cx="7345320" cy="652920"/>
            </a:xfrm>
            <a:prstGeom prst="rect">
              <a:avLst/>
            </a:prstGeom>
          </p:spPr>
          <p:txBody>
            <a:bodyPr anchor="t" rtlCol="false" tIns="0" lIns="0" bIns="0" rIns="0">
              <a:spAutoFit/>
            </a:bodyPr>
            <a:lstStyle/>
            <a:p>
              <a:pPr algn="ctr">
                <a:lnSpc>
                  <a:spcPts val="4026"/>
                </a:lnSpc>
                <a:spcBef>
                  <a:spcPct val="0"/>
                </a:spcBef>
              </a:pPr>
              <a:r>
                <a:rPr lang="en-US" b="true" sz="2875" spc="-57">
                  <a:solidFill>
                    <a:srgbClr val="00184D"/>
                  </a:solidFill>
                  <a:latin typeface="Poppins Bold"/>
                  <a:ea typeface="Poppins Bold"/>
                  <a:cs typeface="Poppins Bold"/>
                  <a:sym typeface="Poppins Bold"/>
                </a:rPr>
                <a:t>Proses 2</a:t>
              </a:r>
            </a:p>
          </p:txBody>
        </p:sp>
        <p:sp>
          <p:nvSpPr>
            <p:cNvPr name="TextBox 49" id="49"/>
            <p:cNvSpPr txBox="true"/>
            <p:nvPr/>
          </p:nvSpPr>
          <p:spPr>
            <a:xfrm rot="0">
              <a:off x="8291055" y="11497964"/>
              <a:ext cx="3653433" cy="547159"/>
            </a:xfrm>
            <a:prstGeom prst="rect">
              <a:avLst/>
            </a:prstGeom>
          </p:spPr>
          <p:txBody>
            <a:bodyPr anchor="t" rtlCol="false" tIns="0" lIns="0" bIns="0" rIns="0">
              <a:spAutoFit/>
            </a:bodyPr>
            <a:lstStyle/>
            <a:p>
              <a:pPr algn="l">
                <a:lnSpc>
                  <a:spcPts val="3499"/>
                </a:lnSpc>
                <a:spcBef>
                  <a:spcPct val="0"/>
                </a:spcBef>
              </a:pPr>
              <a:r>
                <a:rPr lang="en-US" b="true" sz="2499">
                  <a:solidFill>
                    <a:srgbClr val="FFFFFF"/>
                  </a:solidFill>
                  <a:latin typeface="Open Sans Bold"/>
                  <a:ea typeface="Open Sans Bold"/>
                  <a:cs typeface="Open Sans Bold"/>
                  <a:sym typeface="Open Sans Bold"/>
                </a:rPr>
                <a:t>Studi literatur</a:t>
              </a:r>
            </a:p>
          </p:txBody>
        </p:sp>
        <p:sp>
          <p:nvSpPr>
            <p:cNvPr name="TextBox 50" id="50"/>
            <p:cNvSpPr txBox="true"/>
            <p:nvPr/>
          </p:nvSpPr>
          <p:spPr>
            <a:xfrm rot="0">
              <a:off x="8291055" y="9884799"/>
              <a:ext cx="4310459" cy="547159"/>
            </a:xfrm>
            <a:prstGeom prst="rect">
              <a:avLst/>
            </a:prstGeom>
          </p:spPr>
          <p:txBody>
            <a:bodyPr anchor="t" rtlCol="false" tIns="0" lIns="0" bIns="0" rIns="0">
              <a:spAutoFit/>
            </a:bodyPr>
            <a:lstStyle/>
            <a:p>
              <a:pPr algn="l">
                <a:lnSpc>
                  <a:spcPts val="3499"/>
                </a:lnSpc>
                <a:spcBef>
                  <a:spcPct val="0"/>
                </a:spcBef>
              </a:pPr>
              <a:r>
                <a:rPr lang="en-US" b="true" sz="2499">
                  <a:solidFill>
                    <a:srgbClr val="FFFFFF"/>
                  </a:solidFill>
                  <a:latin typeface="Open Sans Bold"/>
                  <a:ea typeface="Open Sans Bold"/>
                  <a:cs typeface="Open Sans Bold"/>
                  <a:sym typeface="Open Sans Bold"/>
                </a:rPr>
                <a:t>Identifikasi masalah</a:t>
              </a:r>
            </a:p>
          </p:txBody>
        </p:sp>
        <p:sp>
          <p:nvSpPr>
            <p:cNvPr name="TextBox 51" id="51"/>
            <p:cNvSpPr txBox="true"/>
            <p:nvPr/>
          </p:nvSpPr>
          <p:spPr>
            <a:xfrm rot="0">
              <a:off x="21293555" y="9884799"/>
              <a:ext cx="4275931" cy="547159"/>
            </a:xfrm>
            <a:prstGeom prst="rect">
              <a:avLst/>
            </a:prstGeom>
          </p:spPr>
          <p:txBody>
            <a:bodyPr anchor="t" rtlCol="false" tIns="0" lIns="0" bIns="0" rIns="0">
              <a:spAutoFit/>
            </a:bodyPr>
            <a:lstStyle/>
            <a:p>
              <a:pPr algn="l">
                <a:lnSpc>
                  <a:spcPts val="3499"/>
                </a:lnSpc>
                <a:spcBef>
                  <a:spcPct val="0"/>
                </a:spcBef>
              </a:pPr>
              <a:r>
                <a:rPr lang="en-US" b="true" sz="2499">
                  <a:solidFill>
                    <a:srgbClr val="FFFFFF"/>
                  </a:solidFill>
                  <a:latin typeface="Open Sans Bold"/>
                  <a:ea typeface="Open Sans Bold"/>
                  <a:cs typeface="Open Sans Bold"/>
                  <a:sym typeface="Open Sans Bold"/>
                </a:rPr>
                <a:t>Perancangan sistem</a:t>
              </a:r>
            </a:p>
          </p:txBody>
        </p:sp>
        <p:grpSp>
          <p:nvGrpSpPr>
            <p:cNvPr name="Group 52" id="52"/>
            <p:cNvGrpSpPr/>
            <p:nvPr/>
          </p:nvGrpSpPr>
          <p:grpSpPr>
            <a:xfrm rot="0">
              <a:off x="0" y="12717764"/>
              <a:ext cx="8052477" cy="936265"/>
              <a:chOff x="0" y="0"/>
              <a:chExt cx="3495300" cy="406400"/>
            </a:xfrm>
          </p:grpSpPr>
          <p:sp>
            <p:nvSpPr>
              <p:cNvPr name="Freeform 53" id="53"/>
              <p:cNvSpPr/>
              <p:nvPr/>
            </p:nvSpPr>
            <p:spPr>
              <a:xfrm flipH="false" flipV="false" rot="0">
                <a:off x="0" y="0"/>
                <a:ext cx="3495300" cy="406400"/>
              </a:xfrm>
              <a:custGeom>
                <a:avLst/>
                <a:gdLst/>
                <a:ahLst/>
                <a:cxnLst/>
                <a:rect r="r" b="b" t="t" l="l"/>
                <a:pathLst>
                  <a:path h="406400" w="3495300">
                    <a:moveTo>
                      <a:pt x="3292100" y="0"/>
                    </a:moveTo>
                    <a:cubicBezTo>
                      <a:pt x="3404324" y="0"/>
                      <a:pt x="3495300" y="90976"/>
                      <a:pt x="3495300" y="203200"/>
                    </a:cubicBezTo>
                    <a:cubicBezTo>
                      <a:pt x="3495300" y="315424"/>
                      <a:pt x="3404324" y="406400"/>
                      <a:pt x="3292100" y="406400"/>
                    </a:cubicBezTo>
                    <a:lnTo>
                      <a:pt x="203200" y="406400"/>
                    </a:lnTo>
                    <a:cubicBezTo>
                      <a:pt x="90976" y="406400"/>
                      <a:pt x="0" y="315424"/>
                      <a:pt x="0" y="203200"/>
                    </a:cubicBezTo>
                    <a:cubicBezTo>
                      <a:pt x="0" y="90976"/>
                      <a:pt x="90976" y="0"/>
                      <a:pt x="203200" y="0"/>
                    </a:cubicBezTo>
                    <a:close/>
                  </a:path>
                </a:pathLst>
              </a:custGeom>
              <a:solidFill>
                <a:srgbClr val="20E5F6"/>
              </a:solidFill>
            </p:spPr>
          </p:sp>
          <p:sp>
            <p:nvSpPr>
              <p:cNvPr name="TextBox 54" id="54"/>
              <p:cNvSpPr txBox="true"/>
              <p:nvPr/>
            </p:nvSpPr>
            <p:spPr>
              <a:xfrm>
                <a:off x="0" y="-47625"/>
                <a:ext cx="3495300" cy="454025"/>
              </a:xfrm>
              <a:prstGeom prst="rect">
                <a:avLst/>
              </a:prstGeom>
            </p:spPr>
            <p:txBody>
              <a:bodyPr anchor="ctr" rtlCol="false" tIns="50800" lIns="50800" bIns="50800" rIns="50800"/>
              <a:lstStyle/>
              <a:p>
                <a:pPr algn="ctr">
                  <a:lnSpc>
                    <a:spcPts val="3405"/>
                  </a:lnSpc>
                </a:pPr>
              </a:p>
            </p:txBody>
          </p:sp>
        </p:grpSp>
        <p:sp>
          <p:nvSpPr>
            <p:cNvPr name="TextBox 55" id="55"/>
            <p:cNvSpPr txBox="true"/>
            <p:nvPr/>
          </p:nvSpPr>
          <p:spPr>
            <a:xfrm rot="0">
              <a:off x="353578" y="12822010"/>
              <a:ext cx="7345320" cy="652920"/>
            </a:xfrm>
            <a:prstGeom prst="rect">
              <a:avLst/>
            </a:prstGeom>
          </p:spPr>
          <p:txBody>
            <a:bodyPr anchor="t" rtlCol="false" tIns="0" lIns="0" bIns="0" rIns="0">
              <a:spAutoFit/>
            </a:bodyPr>
            <a:lstStyle/>
            <a:p>
              <a:pPr algn="ctr">
                <a:lnSpc>
                  <a:spcPts val="4026"/>
                </a:lnSpc>
                <a:spcBef>
                  <a:spcPct val="0"/>
                </a:spcBef>
              </a:pPr>
              <a:r>
                <a:rPr lang="en-US" b="true" sz="2875" spc="-57">
                  <a:solidFill>
                    <a:srgbClr val="00184D"/>
                  </a:solidFill>
                  <a:latin typeface="Poppins Bold"/>
                  <a:ea typeface="Poppins Bold"/>
                  <a:cs typeface="Poppins Bold"/>
                  <a:sym typeface="Poppins Bold"/>
                </a:rPr>
                <a:t>Proses 3</a:t>
              </a:r>
            </a:p>
          </p:txBody>
        </p:sp>
        <p:sp>
          <p:nvSpPr>
            <p:cNvPr name="TextBox 56" id="56"/>
            <p:cNvSpPr txBox="true"/>
            <p:nvPr/>
          </p:nvSpPr>
          <p:spPr>
            <a:xfrm rot="0">
              <a:off x="8340069" y="12888504"/>
              <a:ext cx="4502745" cy="547159"/>
            </a:xfrm>
            <a:prstGeom prst="rect">
              <a:avLst/>
            </a:prstGeom>
          </p:spPr>
          <p:txBody>
            <a:bodyPr anchor="t" rtlCol="false" tIns="0" lIns="0" bIns="0" rIns="0">
              <a:spAutoFit/>
            </a:bodyPr>
            <a:lstStyle/>
            <a:p>
              <a:pPr algn="l">
                <a:lnSpc>
                  <a:spcPts val="3499"/>
                </a:lnSpc>
                <a:spcBef>
                  <a:spcPct val="0"/>
                </a:spcBef>
              </a:pPr>
              <a:r>
                <a:rPr lang="en-US" b="true" sz="2499">
                  <a:solidFill>
                    <a:srgbClr val="FFFFFF"/>
                  </a:solidFill>
                  <a:latin typeface="Open Sans Bold"/>
                  <a:ea typeface="Open Sans Bold"/>
                  <a:cs typeface="Open Sans Bold"/>
                  <a:sym typeface="Open Sans Bold"/>
                </a:rPr>
                <a:t>Pengumpulan data</a:t>
              </a:r>
            </a:p>
          </p:txBody>
        </p:sp>
        <p:grpSp>
          <p:nvGrpSpPr>
            <p:cNvPr name="Group 57" id="57"/>
            <p:cNvGrpSpPr/>
            <p:nvPr/>
          </p:nvGrpSpPr>
          <p:grpSpPr>
            <a:xfrm rot="0">
              <a:off x="13096814" y="12717764"/>
              <a:ext cx="8052477" cy="936265"/>
              <a:chOff x="0" y="0"/>
              <a:chExt cx="3495300" cy="406400"/>
            </a:xfrm>
          </p:grpSpPr>
          <p:sp>
            <p:nvSpPr>
              <p:cNvPr name="Freeform 58" id="58"/>
              <p:cNvSpPr/>
              <p:nvPr/>
            </p:nvSpPr>
            <p:spPr>
              <a:xfrm flipH="false" flipV="false" rot="0">
                <a:off x="0" y="0"/>
                <a:ext cx="3495300" cy="406400"/>
              </a:xfrm>
              <a:custGeom>
                <a:avLst/>
                <a:gdLst/>
                <a:ahLst/>
                <a:cxnLst/>
                <a:rect r="r" b="b" t="t" l="l"/>
                <a:pathLst>
                  <a:path h="406400" w="3495300">
                    <a:moveTo>
                      <a:pt x="3292100" y="0"/>
                    </a:moveTo>
                    <a:cubicBezTo>
                      <a:pt x="3404324" y="0"/>
                      <a:pt x="3495300" y="90976"/>
                      <a:pt x="3495300" y="203200"/>
                    </a:cubicBezTo>
                    <a:cubicBezTo>
                      <a:pt x="3495300" y="315424"/>
                      <a:pt x="3404324" y="406400"/>
                      <a:pt x="3292100" y="406400"/>
                    </a:cubicBezTo>
                    <a:lnTo>
                      <a:pt x="203200" y="406400"/>
                    </a:lnTo>
                    <a:cubicBezTo>
                      <a:pt x="90976" y="406400"/>
                      <a:pt x="0" y="315424"/>
                      <a:pt x="0" y="203200"/>
                    </a:cubicBezTo>
                    <a:cubicBezTo>
                      <a:pt x="0" y="90976"/>
                      <a:pt x="90976" y="0"/>
                      <a:pt x="203200" y="0"/>
                    </a:cubicBezTo>
                    <a:close/>
                  </a:path>
                </a:pathLst>
              </a:custGeom>
              <a:solidFill>
                <a:srgbClr val="20E5F6"/>
              </a:solidFill>
            </p:spPr>
          </p:sp>
          <p:sp>
            <p:nvSpPr>
              <p:cNvPr name="TextBox 59" id="59"/>
              <p:cNvSpPr txBox="true"/>
              <p:nvPr/>
            </p:nvSpPr>
            <p:spPr>
              <a:xfrm>
                <a:off x="0" y="-47625"/>
                <a:ext cx="3495300" cy="454025"/>
              </a:xfrm>
              <a:prstGeom prst="rect">
                <a:avLst/>
              </a:prstGeom>
            </p:spPr>
            <p:txBody>
              <a:bodyPr anchor="ctr" rtlCol="false" tIns="50800" lIns="50800" bIns="50800" rIns="50800"/>
              <a:lstStyle/>
              <a:p>
                <a:pPr algn="ctr">
                  <a:lnSpc>
                    <a:spcPts val="3405"/>
                  </a:lnSpc>
                </a:pPr>
              </a:p>
            </p:txBody>
          </p:sp>
        </p:grpSp>
        <p:sp>
          <p:nvSpPr>
            <p:cNvPr name="TextBox 60" id="60"/>
            <p:cNvSpPr txBox="true"/>
            <p:nvPr/>
          </p:nvSpPr>
          <p:spPr>
            <a:xfrm rot="0">
              <a:off x="13450392" y="12822010"/>
              <a:ext cx="7345320" cy="652920"/>
            </a:xfrm>
            <a:prstGeom prst="rect">
              <a:avLst/>
            </a:prstGeom>
          </p:spPr>
          <p:txBody>
            <a:bodyPr anchor="t" rtlCol="false" tIns="0" lIns="0" bIns="0" rIns="0">
              <a:spAutoFit/>
            </a:bodyPr>
            <a:lstStyle/>
            <a:p>
              <a:pPr algn="ctr">
                <a:lnSpc>
                  <a:spcPts val="4026"/>
                </a:lnSpc>
                <a:spcBef>
                  <a:spcPct val="0"/>
                </a:spcBef>
              </a:pPr>
              <a:r>
                <a:rPr lang="en-US" b="true" sz="2875" spc="-57">
                  <a:solidFill>
                    <a:srgbClr val="00184D"/>
                  </a:solidFill>
                  <a:latin typeface="Poppins Bold"/>
                  <a:ea typeface="Poppins Bold"/>
                  <a:cs typeface="Poppins Bold"/>
                  <a:sym typeface="Poppins Bold"/>
                </a:rPr>
                <a:t>Proses 6</a:t>
              </a:r>
            </a:p>
          </p:txBody>
        </p:sp>
        <p:sp>
          <p:nvSpPr>
            <p:cNvPr name="TextBox 61" id="61"/>
            <p:cNvSpPr txBox="true"/>
            <p:nvPr/>
          </p:nvSpPr>
          <p:spPr>
            <a:xfrm rot="0">
              <a:off x="21352491" y="12863104"/>
              <a:ext cx="3613150" cy="547159"/>
            </a:xfrm>
            <a:prstGeom prst="rect">
              <a:avLst/>
            </a:prstGeom>
          </p:spPr>
          <p:txBody>
            <a:bodyPr anchor="t" rtlCol="false" tIns="0" lIns="0" bIns="0" rIns="0">
              <a:spAutoFit/>
            </a:bodyPr>
            <a:lstStyle/>
            <a:p>
              <a:pPr algn="l">
                <a:lnSpc>
                  <a:spcPts val="3499"/>
                </a:lnSpc>
                <a:spcBef>
                  <a:spcPct val="0"/>
                </a:spcBef>
              </a:pPr>
              <a:r>
                <a:rPr lang="en-US" b="true" sz="2499">
                  <a:solidFill>
                    <a:srgbClr val="FFFFFF"/>
                  </a:solidFill>
                  <a:latin typeface="Open Sans Bold"/>
                  <a:ea typeface="Open Sans Bold"/>
                  <a:cs typeface="Open Sans Bold"/>
                  <a:sym typeface="Open Sans Bold"/>
                </a:rPr>
                <a:t>Pengujian sistem</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13566"/>
        </a:solidFill>
      </p:bgPr>
    </p:bg>
    <p:spTree>
      <p:nvGrpSpPr>
        <p:cNvPr id="1" name=""/>
        <p:cNvGrpSpPr/>
        <p:nvPr/>
      </p:nvGrpSpPr>
      <p:grpSpPr>
        <a:xfrm>
          <a:off x="0" y="0"/>
          <a:ext cx="0" cy="0"/>
          <a:chOff x="0" y="0"/>
          <a:chExt cx="0" cy="0"/>
        </a:xfrm>
      </p:grpSpPr>
      <p:grpSp>
        <p:nvGrpSpPr>
          <p:cNvPr name="Group 2" id="2"/>
          <p:cNvGrpSpPr/>
          <p:nvPr/>
        </p:nvGrpSpPr>
        <p:grpSpPr>
          <a:xfrm rot="0">
            <a:off x="0" y="-644697"/>
            <a:ext cx="18288000" cy="12071693"/>
            <a:chOff x="0" y="0"/>
            <a:chExt cx="24384000" cy="16095591"/>
          </a:xfrm>
        </p:grpSpPr>
        <p:sp>
          <p:nvSpPr>
            <p:cNvPr name="Freeform 3" id="3"/>
            <p:cNvSpPr/>
            <p:nvPr/>
          </p:nvSpPr>
          <p:spPr>
            <a:xfrm flipH="false" flipV="false" rot="0">
              <a:off x="16336205" y="0"/>
              <a:ext cx="8047795" cy="8047795"/>
            </a:xfrm>
            <a:custGeom>
              <a:avLst/>
              <a:gdLst/>
              <a:ahLst/>
              <a:cxnLst/>
              <a:rect r="r" b="b" t="t" l="l"/>
              <a:pathLst>
                <a:path h="8047795" w="8047795">
                  <a:moveTo>
                    <a:pt x="0" y="0"/>
                  </a:moveTo>
                  <a:lnTo>
                    <a:pt x="8047795" y="0"/>
                  </a:lnTo>
                  <a:lnTo>
                    <a:pt x="8047795" y="8047795"/>
                  </a:lnTo>
                  <a:lnTo>
                    <a:pt x="0" y="8047795"/>
                  </a:lnTo>
                  <a:lnTo>
                    <a:pt x="0" y="0"/>
                  </a:lnTo>
                  <a:close/>
                </a:path>
              </a:pathLst>
            </a:custGeom>
            <a:blipFill>
              <a:blip r:embed="rId2">
                <a:alphaModFix amt="44999"/>
              </a:blip>
              <a:stretch>
                <a:fillRect l="0" t="0" r="0" b="0"/>
              </a:stretch>
            </a:blipFill>
          </p:spPr>
        </p:sp>
        <p:sp>
          <p:nvSpPr>
            <p:cNvPr name="Freeform 4" id="4"/>
            <p:cNvSpPr/>
            <p:nvPr/>
          </p:nvSpPr>
          <p:spPr>
            <a:xfrm flipH="false" flipV="false" rot="0">
              <a:off x="8168102" y="0"/>
              <a:ext cx="8047795" cy="8047795"/>
            </a:xfrm>
            <a:custGeom>
              <a:avLst/>
              <a:gdLst/>
              <a:ahLst/>
              <a:cxnLst/>
              <a:rect r="r" b="b" t="t" l="l"/>
              <a:pathLst>
                <a:path h="8047795" w="8047795">
                  <a:moveTo>
                    <a:pt x="0" y="0"/>
                  </a:moveTo>
                  <a:lnTo>
                    <a:pt x="8047796" y="0"/>
                  </a:lnTo>
                  <a:lnTo>
                    <a:pt x="8047796" y="8047795"/>
                  </a:lnTo>
                  <a:lnTo>
                    <a:pt x="0" y="8047795"/>
                  </a:lnTo>
                  <a:lnTo>
                    <a:pt x="0" y="0"/>
                  </a:lnTo>
                  <a:close/>
                </a:path>
              </a:pathLst>
            </a:custGeom>
            <a:blipFill>
              <a:blip r:embed="rId2">
                <a:alphaModFix amt="44999"/>
              </a:blip>
              <a:stretch>
                <a:fillRect l="0" t="0" r="0" b="0"/>
              </a:stretch>
            </a:blipFill>
          </p:spPr>
        </p:sp>
        <p:sp>
          <p:nvSpPr>
            <p:cNvPr name="Freeform 5" id="5"/>
            <p:cNvSpPr/>
            <p:nvPr/>
          </p:nvSpPr>
          <p:spPr>
            <a:xfrm flipH="false" flipV="false" rot="0">
              <a:off x="16336205" y="8047795"/>
              <a:ext cx="8047795" cy="8047795"/>
            </a:xfrm>
            <a:custGeom>
              <a:avLst/>
              <a:gdLst/>
              <a:ahLst/>
              <a:cxnLst/>
              <a:rect r="r" b="b" t="t" l="l"/>
              <a:pathLst>
                <a:path h="8047795" w="8047795">
                  <a:moveTo>
                    <a:pt x="0" y="0"/>
                  </a:moveTo>
                  <a:lnTo>
                    <a:pt x="8047795" y="0"/>
                  </a:lnTo>
                  <a:lnTo>
                    <a:pt x="8047795" y="8047796"/>
                  </a:lnTo>
                  <a:lnTo>
                    <a:pt x="0" y="8047796"/>
                  </a:lnTo>
                  <a:lnTo>
                    <a:pt x="0" y="0"/>
                  </a:lnTo>
                  <a:close/>
                </a:path>
              </a:pathLst>
            </a:custGeom>
            <a:blipFill>
              <a:blip r:embed="rId2">
                <a:alphaModFix amt="44999"/>
              </a:blip>
              <a:stretch>
                <a:fillRect l="0" t="0" r="0" b="0"/>
              </a:stretch>
            </a:blipFill>
          </p:spPr>
        </p:sp>
        <p:sp>
          <p:nvSpPr>
            <p:cNvPr name="Freeform 6" id="6"/>
            <p:cNvSpPr/>
            <p:nvPr/>
          </p:nvSpPr>
          <p:spPr>
            <a:xfrm flipH="false" flipV="false" rot="0">
              <a:off x="8168102" y="8047795"/>
              <a:ext cx="8047795" cy="8047795"/>
            </a:xfrm>
            <a:custGeom>
              <a:avLst/>
              <a:gdLst/>
              <a:ahLst/>
              <a:cxnLst/>
              <a:rect r="r" b="b" t="t" l="l"/>
              <a:pathLst>
                <a:path h="8047795" w="8047795">
                  <a:moveTo>
                    <a:pt x="0" y="0"/>
                  </a:moveTo>
                  <a:lnTo>
                    <a:pt x="8047796" y="0"/>
                  </a:lnTo>
                  <a:lnTo>
                    <a:pt x="8047796" y="8047796"/>
                  </a:lnTo>
                  <a:lnTo>
                    <a:pt x="0" y="8047796"/>
                  </a:lnTo>
                  <a:lnTo>
                    <a:pt x="0" y="0"/>
                  </a:lnTo>
                  <a:close/>
                </a:path>
              </a:pathLst>
            </a:custGeom>
            <a:blipFill>
              <a:blip r:embed="rId2">
                <a:alphaModFix amt="44999"/>
              </a:blip>
              <a:stretch>
                <a:fillRect l="0" t="0" r="0" b="0"/>
              </a:stretch>
            </a:blipFill>
          </p:spPr>
        </p:sp>
        <p:sp>
          <p:nvSpPr>
            <p:cNvPr name="Freeform 7" id="7"/>
            <p:cNvSpPr/>
            <p:nvPr/>
          </p:nvSpPr>
          <p:spPr>
            <a:xfrm flipH="false" flipV="false" rot="0">
              <a:off x="0" y="0"/>
              <a:ext cx="8047795" cy="8047795"/>
            </a:xfrm>
            <a:custGeom>
              <a:avLst/>
              <a:gdLst/>
              <a:ahLst/>
              <a:cxnLst/>
              <a:rect r="r" b="b" t="t" l="l"/>
              <a:pathLst>
                <a:path h="8047795" w="8047795">
                  <a:moveTo>
                    <a:pt x="0" y="0"/>
                  </a:moveTo>
                  <a:lnTo>
                    <a:pt x="8047795" y="0"/>
                  </a:lnTo>
                  <a:lnTo>
                    <a:pt x="8047795" y="8047795"/>
                  </a:lnTo>
                  <a:lnTo>
                    <a:pt x="0" y="8047795"/>
                  </a:lnTo>
                  <a:lnTo>
                    <a:pt x="0" y="0"/>
                  </a:lnTo>
                  <a:close/>
                </a:path>
              </a:pathLst>
            </a:custGeom>
            <a:blipFill>
              <a:blip r:embed="rId2">
                <a:alphaModFix amt="44999"/>
              </a:blip>
              <a:stretch>
                <a:fillRect l="0" t="0" r="0" b="0"/>
              </a:stretch>
            </a:blipFill>
          </p:spPr>
        </p:sp>
        <p:sp>
          <p:nvSpPr>
            <p:cNvPr name="Freeform 8" id="8"/>
            <p:cNvSpPr/>
            <p:nvPr/>
          </p:nvSpPr>
          <p:spPr>
            <a:xfrm flipH="false" flipV="false" rot="0">
              <a:off x="0" y="8047795"/>
              <a:ext cx="8047795" cy="8047795"/>
            </a:xfrm>
            <a:custGeom>
              <a:avLst/>
              <a:gdLst/>
              <a:ahLst/>
              <a:cxnLst/>
              <a:rect r="r" b="b" t="t" l="l"/>
              <a:pathLst>
                <a:path h="8047795" w="8047795">
                  <a:moveTo>
                    <a:pt x="0" y="0"/>
                  </a:moveTo>
                  <a:lnTo>
                    <a:pt x="8047795" y="0"/>
                  </a:lnTo>
                  <a:lnTo>
                    <a:pt x="8047795" y="8047796"/>
                  </a:lnTo>
                  <a:lnTo>
                    <a:pt x="0" y="8047796"/>
                  </a:lnTo>
                  <a:lnTo>
                    <a:pt x="0" y="0"/>
                  </a:lnTo>
                  <a:close/>
                </a:path>
              </a:pathLst>
            </a:custGeom>
            <a:blipFill>
              <a:blip r:embed="rId2">
                <a:alphaModFix amt="44999"/>
              </a:blip>
              <a:stretch>
                <a:fillRect l="0" t="0" r="0" b="0"/>
              </a:stretch>
            </a:blipFill>
          </p:spPr>
        </p:sp>
        <p:grpSp>
          <p:nvGrpSpPr>
            <p:cNvPr name="Group 9" id="9"/>
            <p:cNvGrpSpPr/>
            <p:nvPr/>
          </p:nvGrpSpPr>
          <p:grpSpPr>
            <a:xfrm rot="0">
              <a:off x="1371600" y="2561395"/>
              <a:ext cx="21640800" cy="10972800"/>
              <a:chOff x="0" y="0"/>
              <a:chExt cx="4274726" cy="2167467"/>
            </a:xfrm>
          </p:grpSpPr>
          <p:sp>
            <p:nvSpPr>
              <p:cNvPr name="Freeform 10" id="10"/>
              <p:cNvSpPr/>
              <p:nvPr/>
            </p:nvSpPr>
            <p:spPr>
              <a:xfrm flipH="false" flipV="false" rot="0">
                <a:off x="0" y="0"/>
                <a:ext cx="4274726" cy="2167467"/>
              </a:xfrm>
              <a:custGeom>
                <a:avLst/>
                <a:gdLst/>
                <a:ahLst/>
                <a:cxnLst/>
                <a:rect r="r" b="b" t="t" l="l"/>
                <a:pathLst>
                  <a:path h="2167467" w="4274726">
                    <a:moveTo>
                      <a:pt x="14310" y="0"/>
                    </a:moveTo>
                    <a:lnTo>
                      <a:pt x="4260416" y="0"/>
                    </a:lnTo>
                    <a:cubicBezTo>
                      <a:pt x="4264211" y="0"/>
                      <a:pt x="4267851" y="1508"/>
                      <a:pt x="4270535" y="4191"/>
                    </a:cubicBezTo>
                    <a:cubicBezTo>
                      <a:pt x="4273218" y="6875"/>
                      <a:pt x="4274726" y="10515"/>
                      <a:pt x="4274726" y="14310"/>
                    </a:cubicBezTo>
                    <a:lnTo>
                      <a:pt x="4274726" y="2153157"/>
                    </a:lnTo>
                    <a:cubicBezTo>
                      <a:pt x="4274726" y="2156952"/>
                      <a:pt x="4273218" y="2160592"/>
                      <a:pt x="4270535" y="2163276"/>
                    </a:cubicBezTo>
                    <a:cubicBezTo>
                      <a:pt x="4267851" y="2165959"/>
                      <a:pt x="4264211" y="2167467"/>
                      <a:pt x="4260416" y="2167467"/>
                    </a:cubicBezTo>
                    <a:lnTo>
                      <a:pt x="14310" y="2167467"/>
                    </a:lnTo>
                    <a:cubicBezTo>
                      <a:pt x="10515" y="2167467"/>
                      <a:pt x="6875" y="2165959"/>
                      <a:pt x="4191" y="2163276"/>
                    </a:cubicBezTo>
                    <a:cubicBezTo>
                      <a:pt x="1508" y="2160592"/>
                      <a:pt x="0" y="2156952"/>
                      <a:pt x="0" y="2153157"/>
                    </a:cubicBezTo>
                    <a:lnTo>
                      <a:pt x="0" y="14310"/>
                    </a:lnTo>
                    <a:cubicBezTo>
                      <a:pt x="0" y="10515"/>
                      <a:pt x="1508" y="6875"/>
                      <a:pt x="4191" y="4191"/>
                    </a:cubicBezTo>
                    <a:cubicBezTo>
                      <a:pt x="6875" y="1508"/>
                      <a:pt x="10515" y="0"/>
                      <a:pt x="14310" y="0"/>
                    </a:cubicBezTo>
                    <a:close/>
                  </a:path>
                </a:pathLst>
              </a:custGeom>
              <a:solidFill>
                <a:srgbClr val="113566">
                  <a:alpha val="92941"/>
                </a:srgbClr>
              </a:solidFill>
              <a:ln cap="rnd">
                <a:noFill/>
                <a:prstDash val="solid"/>
                <a:round/>
              </a:ln>
            </p:spPr>
          </p:sp>
          <p:sp>
            <p:nvSpPr>
              <p:cNvPr name="TextBox 11" id="11"/>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5292162" y="2561395"/>
              <a:ext cx="13799676" cy="1158751"/>
            </a:xfrm>
            <a:custGeom>
              <a:avLst/>
              <a:gdLst/>
              <a:ahLst/>
              <a:cxnLst/>
              <a:rect r="r" b="b" t="t" l="l"/>
              <a:pathLst>
                <a:path h="1158751" w="13799676">
                  <a:moveTo>
                    <a:pt x="0" y="0"/>
                  </a:moveTo>
                  <a:lnTo>
                    <a:pt x="13799676" y="0"/>
                  </a:lnTo>
                  <a:lnTo>
                    <a:pt x="13799676" y="1158752"/>
                  </a:lnTo>
                  <a:lnTo>
                    <a:pt x="0" y="11587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13" id="13"/>
          <p:cNvGrpSpPr/>
          <p:nvPr/>
        </p:nvGrpSpPr>
        <p:grpSpPr>
          <a:xfrm rot="0">
            <a:off x="981075" y="4654323"/>
            <a:ext cx="7453929" cy="3140739"/>
            <a:chOff x="0" y="0"/>
            <a:chExt cx="9938572" cy="4187652"/>
          </a:xfrm>
        </p:grpSpPr>
        <p:sp>
          <p:nvSpPr>
            <p:cNvPr name="Freeform 14" id="14"/>
            <p:cNvSpPr/>
            <p:nvPr/>
          </p:nvSpPr>
          <p:spPr>
            <a:xfrm flipH="false" flipV="false" rot="0">
              <a:off x="0" y="0"/>
              <a:ext cx="1153734" cy="1153734"/>
            </a:xfrm>
            <a:custGeom>
              <a:avLst/>
              <a:gdLst/>
              <a:ahLst/>
              <a:cxnLst/>
              <a:rect r="r" b="b" t="t" l="l"/>
              <a:pathLst>
                <a:path h="1153734" w="1153734">
                  <a:moveTo>
                    <a:pt x="0" y="0"/>
                  </a:moveTo>
                  <a:lnTo>
                    <a:pt x="1153734" y="0"/>
                  </a:lnTo>
                  <a:lnTo>
                    <a:pt x="1153734" y="1153734"/>
                  </a:lnTo>
                  <a:lnTo>
                    <a:pt x="0" y="1153734"/>
                  </a:lnTo>
                  <a:lnTo>
                    <a:pt x="0" y="0"/>
                  </a:lnTo>
                  <a:close/>
                </a:path>
              </a:pathLst>
            </a:custGeom>
            <a:blipFill>
              <a:blip r:embed="rId5"/>
              <a:stretch>
                <a:fillRect l="0" t="0" r="0" b="0"/>
              </a:stretch>
            </a:blipFill>
          </p:spPr>
        </p:sp>
        <p:sp>
          <p:nvSpPr>
            <p:cNvPr name="TextBox 15" id="15"/>
            <p:cNvSpPr txBox="true"/>
            <p:nvPr/>
          </p:nvSpPr>
          <p:spPr>
            <a:xfrm rot="0">
              <a:off x="222555" y="122601"/>
              <a:ext cx="708624" cy="727556"/>
            </a:xfrm>
            <a:prstGeom prst="rect">
              <a:avLst/>
            </a:prstGeom>
          </p:spPr>
          <p:txBody>
            <a:bodyPr anchor="t" rtlCol="false" tIns="0" lIns="0" bIns="0" rIns="0">
              <a:spAutoFit/>
            </a:bodyPr>
            <a:lstStyle/>
            <a:p>
              <a:pPr algn="ctr">
                <a:lnSpc>
                  <a:spcPts val="4516"/>
                </a:lnSpc>
              </a:pPr>
              <a:r>
                <a:rPr lang="en-US" b="true" sz="2641" spc="29">
                  <a:solidFill>
                    <a:srgbClr val="FFFFFF"/>
                  </a:solidFill>
                  <a:latin typeface="Neo Tech Bold"/>
                  <a:ea typeface="Neo Tech Bold"/>
                  <a:cs typeface="Neo Tech Bold"/>
                  <a:sym typeface="Neo Tech Bold"/>
                </a:rPr>
                <a:t>1.</a:t>
              </a:r>
            </a:p>
          </p:txBody>
        </p:sp>
        <p:sp>
          <p:nvSpPr>
            <p:cNvPr name="TextBox 16" id="16"/>
            <p:cNvSpPr txBox="true"/>
            <p:nvPr/>
          </p:nvSpPr>
          <p:spPr>
            <a:xfrm rot="0">
              <a:off x="1469357" y="210684"/>
              <a:ext cx="8443815" cy="556683"/>
            </a:xfrm>
            <a:prstGeom prst="rect">
              <a:avLst/>
            </a:prstGeom>
          </p:spPr>
          <p:txBody>
            <a:bodyPr anchor="t" rtlCol="false" tIns="0" lIns="0" bIns="0" rIns="0">
              <a:spAutoFit/>
            </a:bodyPr>
            <a:lstStyle/>
            <a:p>
              <a:pPr algn="l">
                <a:lnSpc>
                  <a:spcPts val="3499"/>
                </a:lnSpc>
                <a:spcBef>
                  <a:spcPct val="0"/>
                </a:spcBef>
              </a:pPr>
              <a:r>
                <a:rPr lang="en-US" sz="2499">
                  <a:solidFill>
                    <a:srgbClr val="FFFFFF"/>
                  </a:solidFill>
                  <a:latin typeface="Alice Bold"/>
                  <a:ea typeface="Alice Bold"/>
                  <a:cs typeface="Alice Bold"/>
                  <a:sym typeface="Alice Bold"/>
                </a:rPr>
                <a:t>R</a:t>
              </a:r>
              <a:r>
                <a:rPr lang="en-US" sz="2499">
                  <a:solidFill>
                    <a:srgbClr val="FFFFFF"/>
                  </a:solidFill>
                  <a:latin typeface="Alice Bold"/>
                  <a:ea typeface="Alice Bold"/>
                  <a:cs typeface="Alice Bold"/>
                  <a:sym typeface="Alice Bold"/>
                </a:rPr>
                <a:t>ekapitulasi data penilaian</a:t>
              </a:r>
            </a:p>
          </p:txBody>
        </p:sp>
        <p:sp>
          <p:nvSpPr>
            <p:cNvPr name="Freeform 17" id="17"/>
            <p:cNvSpPr/>
            <p:nvPr/>
          </p:nvSpPr>
          <p:spPr>
            <a:xfrm flipH="false" flipV="false" rot="0">
              <a:off x="63500" y="1437951"/>
              <a:ext cx="1153734" cy="1153734"/>
            </a:xfrm>
            <a:custGeom>
              <a:avLst/>
              <a:gdLst/>
              <a:ahLst/>
              <a:cxnLst/>
              <a:rect r="r" b="b" t="t" l="l"/>
              <a:pathLst>
                <a:path h="1153734" w="1153734">
                  <a:moveTo>
                    <a:pt x="0" y="0"/>
                  </a:moveTo>
                  <a:lnTo>
                    <a:pt x="1153734" y="0"/>
                  </a:lnTo>
                  <a:lnTo>
                    <a:pt x="1153734" y="1153734"/>
                  </a:lnTo>
                  <a:lnTo>
                    <a:pt x="0" y="1153734"/>
                  </a:lnTo>
                  <a:lnTo>
                    <a:pt x="0" y="0"/>
                  </a:lnTo>
                  <a:close/>
                </a:path>
              </a:pathLst>
            </a:custGeom>
            <a:blipFill>
              <a:blip r:embed="rId5"/>
              <a:stretch>
                <a:fillRect l="0" t="0" r="0" b="0"/>
              </a:stretch>
            </a:blipFill>
          </p:spPr>
        </p:sp>
        <p:sp>
          <p:nvSpPr>
            <p:cNvPr name="TextBox 18" id="18"/>
            <p:cNvSpPr txBox="true"/>
            <p:nvPr/>
          </p:nvSpPr>
          <p:spPr>
            <a:xfrm rot="0">
              <a:off x="286055" y="1560552"/>
              <a:ext cx="708624" cy="727556"/>
            </a:xfrm>
            <a:prstGeom prst="rect">
              <a:avLst/>
            </a:prstGeom>
          </p:spPr>
          <p:txBody>
            <a:bodyPr anchor="t" rtlCol="false" tIns="0" lIns="0" bIns="0" rIns="0">
              <a:spAutoFit/>
            </a:bodyPr>
            <a:lstStyle/>
            <a:p>
              <a:pPr algn="ctr">
                <a:lnSpc>
                  <a:spcPts val="4516"/>
                </a:lnSpc>
              </a:pPr>
              <a:r>
                <a:rPr lang="en-US" b="true" sz="2641" spc="29">
                  <a:solidFill>
                    <a:srgbClr val="FFFFFF"/>
                  </a:solidFill>
                  <a:latin typeface="Neo Tech Bold"/>
                  <a:ea typeface="Neo Tech Bold"/>
                  <a:cs typeface="Neo Tech Bold"/>
                  <a:sym typeface="Neo Tech Bold"/>
                </a:rPr>
                <a:t>2.</a:t>
              </a:r>
            </a:p>
          </p:txBody>
        </p:sp>
        <p:sp>
          <p:nvSpPr>
            <p:cNvPr name="TextBox 19" id="19"/>
            <p:cNvSpPr txBox="true"/>
            <p:nvPr/>
          </p:nvSpPr>
          <p:spPr>
            <a:xfrm rot="0">
              <a:off x="1494757" y="1696335"/>
              <a:ext cx="8443815" cy="1140883"/>
            </a:xfrm>
            <a:prstGeom prst="rect">
              <a:avLst/>
            </a:prstGeom>
          </p:spPr>
          <p:txBody>
            <a:bodyPr anchor="t" rtlCol="false" tIns="0" lIns="0" bIns="0" rIns="0">
              <a:spAutoFit/>
            </a:bodyPr>
            <a:lstStyle/>
            <a:p>
              <a:pPr algn="l">
                <a:lnSpc>
                  <a:spcPts val="3499"/>
                </a:lnSpc>
                <a:spcBef>
                  <a:spcPct val="0"/>
                </a:spcBef>
              </a:pPr>
              <a:r>
                <a:rPr lang="en-US" sz="2499">
                  <a:solidFill>
                    <a:srgbClr val="FFFFFF"/>
                  </a:solidFill>
                  <a:latin typeface="Alice Bold"/>
                  <a:ea typeface="Alice Bold"/>
                  <a:cs typeface="Alice Bold"/>
                  <a:sym typeface="Alice Bold"/>
                </a:rPr>
                <a:t>P</a:t>
              </a:r>
              <a:r>
                <a:rPr lang="en-US" sz="2499">
                  <a:solidFill>
                    <a:srgbClr val="FFFFFF"/>
                  </a:solidFill>
                  <a:latin typeface="Alice Bold"/>
                  <a:ea typeface="Alice Bold"/>
                  <a:cs typeface="Alice Bold"/>
                  <a:sym typeface="Alice Bold"/>
                </a:rPr>
                <a:t>erbandingan efisiensi</a:t>
              </a:r>
            </a:p>
            <a:p>
              <a:pPr algn="l">
                <a:lnSpc>
                  <a:spcPts val="3499"/>
                </a:lnSpc>
                <a:spcBef>
                  <a:spcPct val="0"/>
                </a:spcBef>
              </a:pPr>
            </a:p>
          </p:txBody>
        </p:sp>
        <p:sp>
          <p:nvSpPr>
            <p:cNvPr name="Freeform 20" id="20"/>
            <p:cNvSpPr/>
            <p:nvPr/>
          </p:nvSpPr>
          <p:spPr>
            <a:xfrm flipH="false" flipV="false" rot="0">
              <a:off x="125122" y="2794885"/>
              <a:ext cx="1153734" cy="1141034"/>
            </a:xfrm>
            <a:custGeom>
              <a:avLst/>
              <a:gdLst/>
              <a:ahLst/>
              <a:cxnLst/>
              <a:rect r="r" b="b" t="t" l="l"/>
              <a:pathLst>
                <a:path h="1141034" w="1153734">
                  <a:moveTo>
                    <a:pt x="0" y="0"/>
                  </a:moveTo>
                  <a:lnTo>
                    <a:pt x="1153735" y="0"/>
                  </a:lnTo>
                  <a:lnTo>
                    <a:pt x="1153735" y="1141035"/>
                  </a:lnTo>
                  <a:lnTo>
                    <a:pt x="0" y="1141035"/>
                  </a:lnTo>
                  <a:lnTo>
                    <a:pt x="0" y="0"/>
                  </a:lnTo>
                  <a:close/>
                </a:path>
              </a:pathLst>
            </a:custGeom>
            <a:blipFill>
              <a:blip r:embed="rId5"/>
              <a:stretch>
                <a:fillRect l="0" t="0" r="0" b="-1113"/>
              </a:stretch>
            </a:blipFill>
          </p:spPr>
        </p:sp>
        <p:sp>
          <p:nvSpPr>
            <p:cNvPr name="TextBox 21" id="21"/>
            <p:cNvSpPr txBox="true"/>
            <p:nvPr/>
          </p:nvSpPr>
          <p:spPr>
            <a:xfrm rot="0">
              <a:off x="347678" y="2972520"/>
              <a:ext cx="708624" cy="727556"/>
            </a:xfrm>
            <a:prstGeom prst="rect">
              <a:avLst/>
            </a:prstGeom>
          </p:spPr>
          <p:txBody>
            <a:bodyPr anchor="t" rtlCol="false" tIns="0" lIns="0" bIns="0" rIns="0">
              <a:spAutoFit/>
            </a:bodyPr>
            <a:lstStyle/>
            <a:p>
              <a:pPr algn="ctr">
                <a:lnSpc>
                  <a:spcPts val="4516"/>
                </a:lnSpc>
              </a:pPr>
              <a:r>
                <a:rPr lang="en-US" b="true" sz="2641" spc="29">
                  <a:solidFill>
                    <a:srgbClr val="FFFFFF"/>
                  </a:solidFill>
                  <a:latin typeface="Neo Tech Bold"/>
                  <a:ea typeface="Neo Tech Bold"/>
                  <a:cs typeface="Neo Tech Bold"/>
                  <a:sym typeface="Neo Tech Bold"/>
                </a:rPr>
                <a:t>3.</a:t>
              </a:r>
            </a:p>
          </p:txBody>
        </p:sp>
        <p:sp>
          <p:nvSpPr>
            <p:cNvPr name="TextBox 22" id="22"/>
            <p:cNvSpPr txBox="true"/>
            <p:nvPr/>
          </p:nvSpPr>
          <p:spPr>
            <a:xfrm rot="0">
              <a:off x="1494757" y="3046769"/>
              <a:ext cx="8443815" cy="1140883"/>
            </a:xfrm>
            <a:prstGeom prst="rect">
              <a:avLst/>
            </a:prstGeom>
          </p:spPr>
          <p:txBody>
            <a:bodyPr anchor="t" rtlCol="false" tIns="0" lIns="0" bIns="0" rIns="0">
              <a:spAutoFit/>
            </a:bodyPr>
            <a:lstStyle/>
            <a:p>
              <a:pPr algn="l">
                <a:lnSpc>
                  <a:spcPts val="3499"/>
                </a:lnSpc>
                <a:spcBef>
                  <a:spcPct val="0"/>
                </a:spcBef>
              </a:pPr>
              <a:r>
                <a:rPr lang="en-US" sz="2499">
                  <a:solidFill>
                    <a:srgbClr val="FFFFFF"/>
                  </a:solidFill>
                  <a:latin typeface="Alice Bold"/>
                  <a:ea typeface="Alice Bold"/>
                  <a:cs typeface="Alice Bold"/>
                  <a:sym typeface="Alice Bold"/>
                </a:rPr>
                <a:t>P</a:t>
              </a:r>
              <a:r>
                <a:rPr lang="en-US" sz="2499">
                  <a:solidFill>
                    <a:srgbClr val="FFFFFF"/>
                  </a:solidFill>
                  <a:latin typeface="Alice Bold"/>
                  <a:ea typeface="Alice Bold"/>
                  <a:cs typeface="Alice Bold"/>
                  <a:sym typeface="Alice Bold"/>
                </a:rPr>
                <a:t>enentuan pegawai terbaik</a:t>
              </a:r>
            </a:p>
            <a:p>
              <a:pPr algn="l">
                <a:lnSpc>
                  <a:spcPts val="3499"/>
                </a:lnSpc>
                <a:spcBef>
                  <a:spcPct val="0"/>
                </a:spcBef>
              </a:pPr>
            </a:p>
          </p:txBody>
        </p:sp>
      </p:grpSp>
      <p:sp>
        <p:nvSpPr>
          <p:cNvPr name="Freeform 23" id="23"/>
          <p:cNvSpPr/>
          <p:nvPr/>
        </p:nvSpPr>
        <p:spPr>
          <a:xfrm flipH="false" flipV="false" rot="-10800000">
            <a:off x="4140571" y="8681737"/>
            <a:ext cx="10349757" cy="869064"/>
          </a:xfrm>
          <a:custGeom>
            <a:avLst/>
            <a:gdLst/>
            <a:ahLst/>
            <a:cxnLst/>
            <a:rect r="r" b="b" t="t" l="l"/>
            <a:pathLst>
              <a:path h="869064" w="10349757">
                <a:moveTo>
                  <a:pt x="0" y="0"/>
                </a:moveTo>
                <a:lnTo>
                  <a:pt x="10349758" y="0"/>
                </a:lnTo>
                <a:lnTo>
                  <a:pt x="10349758" y="869064"/>
                </a:lnTo>
                <a:lnTo>
                  <a:pt x="0" y="8690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4" id="24"/>
          <p:cNvSpPr/>
          <p:nvPr/>
        </p:nvSpPr>
        <p:spPr>
          <a:xfrm flipH="false" flipV="false" rot="5325090">
            <a:off x="6211883" y="5268751"/>
            <a:ext cx="6086135" cy="395599"/>
          </a:xfrm>
          <a:custGeom>
            <a:avLst/>
            <a:gdLst/>
            <a:ahLst/>
            <a:cxnLst/>
            <a:rect r="r" b="b" t="t" l="l"/>
            <a:pathLst>
              <a:path h="395599" w="6086135">
                <a:moveTo>
                  <a:pt x="0" y="0"/>
                </a:moveTo>
                <a:lnTo>
                  <a:pt x="6086135" y="0"/>
                </a:lnTo>
                <a:lnTo>
                  <a:pt x="6086135" y="395599"/>
                </a:lnTo>
                <a:lnTo>
                  <a:pt x="0" y="3955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5" id="25"/>
          <p:cNvSpPr txBox="true"/>
          <p:nvPr/>
        </p:nvSpPr>
        <p:spPr>
          <a:xfrm rot="0">
            <a:off x="951084" y="2215453"/>
            <a:ext cx="5664994" cy="730885"/>
          </a:xfrm>
          <a:prstGeom prst="rect">
            <a:avLst/>
          </a:prstGeom>
        </p:spPr>
        <p:txBody>
          <a:bodyPr anchor="t" rtlCol="false" tIns="0" lIns="0" bIns="0" rIns="0">
            <a:spAutoFit/>
          </a:bodyPr>
          <a:lstStyle/>
          <a:p>
            <a:pPr algn="ctr">
              <a:lnSpc>
                <a:spcPts val="5119"/>
              </a:lnSpc>
            </a:pPr>
            <a:r>
              <a:rPr lang="en-US" b="true" sz="3999">
                <a:solidFill>
                  <a:srgbClr val="FFFFFF"/>
                </a:solidFill>
                <a:latin typeface="Neo Tech Bold"/>
                <a:ea typeface="Neo Tech Bold"/>
                <a:cs typeface="Neo Tech Bold"/>
                <a:sym typeface="Neo Tech Bold"/>
              </a:rPr>
              <a:t>TEKNIK ANALISIS DATA</a:t>
            </a:r>
          </a:p>
        </p:txBody>
      </p:sp>
      <p:sp>
        <p:nvSpPr>
          <p:cNvPr name="TextBox 26" id="26"/>
          <p:cNvSpPr txBox="true"/>
          <p:nvPr/>
        </p:nvSpPr>
        <p:spPr>
          <a:xfrm rot="0">
            <a:off x="9824421" y="2215453"/>
            <a:ext cx="4503063" cy="728980"/>
          </a:xfrm>
          <a:prstGeom prst="rect">
            <a:avLst/>
          </a:prstGeom>
        </p:spPr>
        <p:txBody>
          <a:bodyPr anchor="t" rtlCol="false" tIns="0" lIns="0" bIns="0" rIns="0">
            <a:spAutoFit/>
          </a:bodyPr>
          <a:lstStyle/>
          <a:p>
            <a:pPr algn="ctr">
              <a:lnSpc>
                <a:spcPts val="5119"/>
              </a:lnSpc>
            </a:pPr>
            <a:r>
              <a:rPr lang="en-US" b="true" sz="3999">
                <a:solidFill>
                  <a:srgbClr val="FFFFFF"/>
                </a:solidFill>
                <a:latin typeface="Neo Tech Bold"/>
                <a:ea typeface="Neo Tech Bold"/>
                <a:cs typeface="Neo Tech Bold"/>
                <a:sym typeface="Neo Tech Bold"/>
              </a:rPr>
              <a:t>OBJEK </a:t>
            </a:r>
            <a:r>
              <a:rPr lang="en-US" b="true" sz="3999">
                <a:solidFill>
                  <a:srgbClr val="FFFFFF"/>
                </a:solidFill>
                <a:latin typeface="Neo Tech Bold"/>
                <a:ea typeface="Neo Tech Bold"/>
                <a:cs typeface="Neo Tech Bold"/>
                <a:sym typeface="Neo Tech Bold"/>
              </a:rPr>
              <a:t>PENELITIAN</a:t>
            </a:r>
          </a:p>
        </p:txBody>
      </p:sp>
      <p:sp>
        <p:nvSpPr>
          <p:cNvPr name="TextBox 27" id="27"/>
          <p:cNvSpPr txBox="true"/>
          <p:nvPr/>
        </p:nvSpPr>
        <p:spPr>
          <a:xfrm rot="0">
            <a:off x="951084" y="2965388"/>
            <a:ext cx="7387254" cy="1498600"/>
          </a:xfrm>
          <a:prstGeom prst="rect">
            <a:avLst/>
          </a:prstGeom>
        </p:spPr>
        <p:txBody>
          <a:bodyPr anchor="t" rtlCol="false" tIns="0" lIns="0" bIns="0" rIns="0">
            <a:spAutoFit/>
          </a:bodyPr>
          <a:lstStyle/>
          <a:p>
            <a:pPr algn="just">
              <a:lnSpc>
                <a:spcPts val="2975"/>
              </a:lnSpc>
            </a:pPr>
            <a:r>
              <a:rPr lang="en-US" sz="2500" spc="27">
                <a:solidFill>
                  <a:srgbClr val="FFFFFF"/>
                </a:solidFill>
                <a:latin typeface="Alice Bold"/>
                <a:ea typeface="Alice Bold"/>
                <a:cs typeface="Alice Bold"/>
                <a:sym typeface="Alice Bold"/>
              </a:rPr>
              <a:t>Dalam p</a:t>
            </a:r>
            <a:r>
              <a:rPr lang="en-US" sz="2500" spc="27">
                <a:solidFill>
                  <a:srgbClr val="FFFFFF"/>
                </a:solidFill>
                <a:latin typeface="Alice Bold"/>
                <a:ea typeface="Alice Bold"/>
                <a:cs typeface="Alice Bold"/>
                <a:sym typeface="Alice Bold"/>
              </a:rPr>
              <a:t>enelitian ini, teknik analisis data dilakukan secara deskriptif kuantitatif. Adapun Langkah Langkah analisis data dalam penelitian ini meliputi :</a:t>
            </a:r>
          </a:p>
        </p:txBody>
      </p:sp>
      <p:sp>
        <p:nvSpPr>
          <p:cNvPr name="TextBox 28" id="28"/>
          <p:cNvSpPr txBox="true"/>
          <p:nvPr/>
        </p:nvSpPr>
        <p:spPr>
          <a:xfrm rot="0">
            <a:off x="9872046" y="2984273"/>
            <a:ext cx="7387254" cy="1498600"/>
          </a:xfrm>
          <a:prstGeom prst="rect">
            <a:avLst/>
          </a:prstGeom>
        </p:spPr>
        <p:txBody>
          <a:bodyPr anchor="t" rtlCol="false" tIns="0" lIns="0" bIns="0" rIns="0">
            <a:spAutoFit/>
          </a:bodyPr>
          <a:lstStyle/>
          <a:p>
            <a:pPr algn="just">
              <a:lnSpc>
                <a:spcPts val="2975"/>
              </a:lnSpc>
            </a:pPr>
            <a:r>
              <a:rPr lang="en-US" sz="2500" spc="27">
                <a:solidFill>
                  <a:srgbClr val="FFFFFF"/>
                </a:solidFill>
                <a:latin typeface="Alice Bold"/>
                <a:ea typeface="Alice Bold"/>
                <a:cs typeface="Alice Bold"/>
                <a:sym typeface="Alice Bold"/>
              </a:rPr>
              <a:t>Tempat dan Waktu P</a:t>
            </a:r>
            <a:r>
              <a:rPr lang="en-US" sz="2500" spc="27">
                <a:solidFill>
                  <a:srgbClr val="FFFFFF"/>
                </a:solidFill>
                <a:latin typeface="Alice Bold"/>
                <a:ea typeface="Alice Bold"/>
                <a:cs typeface="Alice Bold"/>
                <a:sym typeface="Alice Bold"/>
              </a:rPr>
              <a:t>enelitian. Penelitian ini dilakukan di Kantor Badan Pusat Statistik Kabupaten Buru, pada tanggal 29 Juli - 27 September 2024.</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13566"/>
        </a:solidFill>
      </p:bgPr>
    </p:bg>
    <p:spTree>
      <p:nvGrpSpPr>
        <p:cNvPr id="1" name=""/>
        <p:cNvGrpSpPr/>
        <p:nvPr/>
      </p:nvGrpSpPr>
      <p:grpSpPr>
        <a:xfrm>
          <a:off x="0" y="0"/>
          <a:ext cx="0" cy="0"/>
          <a:chOff x="0" y="0"/>
          <a:chExt cx="0" cy="0"/>
        </a:xfrm>
      </p:grpSpPr>
      <p:grpSp>
        <p:nvGrpSpPr>
          <p:cNvPr name="Group 2" id="2"/>
          <p:cNvGrpSpPr/>
          <p:nvPr/>
        </p:nvGrpSpPr>
        <p:grpSpPr>
          <a:xfrm rot="0">
            <a:off x="0" y="-1169547"/>
            <a:ext cx="18288000" cy="12071693"/>
            <a:chOff x="0" y="0"/>
            <a:chExt cx="24384000" cy="16095591"/>
          </a:xfrm>
        </p:grpSpPr>
        <p:sp>
          <p:nvSpPr>
            <p:cNvPr name="Freeform 3" id="3"/>
            <p:cNvSpPr/>
            <p:nvPr/>
          </p:nvSpPr>
          <p:spPr>
            <a:xfrm flipH="false" flipV="false" rot="0">
              <a:off x="16336205" y="0"/>
              <a:ext cx="8047795" cy="8047795"/>
            </a:xfrm>
            <a:custGeom>
              <a:avLst/>
              <a:gdLst/>
              <a:ahLst/>
              <a:cxnLst/>
              <a:rect r="r" b="b" t="t" l="l"/>
              <a:pathLst>
                <a:path h="8047795" w="8047795">
                  <a:moveTo>
                    <a:pt x="0" y="0"/>
                  </a:moveTo>
                  <a:lnTo>
                    <a:pt x="8047795" y="0"/>
                  </a:lnTo>
                  <a:lnTo>
                    <a:pt x="8047795" y="8047795"/>
                  </a:lnTo>
                  <a:lnTo>
                    <a:pt x="0" y="8047795"/>
                  </a:lnTo>
                  <a:lnTo>
                    <a:pt x="0" y="0"/>
                  </a:lnTo>
                  <a:close/>
                </a:path>
              </a:pathLst>
            </a:custGeom>
            <a:blipFill>
              <a:blip r:embed="rId2">
                <a:alphaModFix amt="44999"/>
              </a:blip>
              <a:stretch>
                <a:fillRect l="0" t="0" r="0" b="0"/>
              </a:stretch>
            </a:blipFill>
          </p:spPr>
        </p:sp>
        <p:sp>
          <p:nvSpPr>
            <p:cNvPr name="Freeform 4" id="4"/>
            <p:cNvSpPr/>
            <p:nvPr/>
          </p:nvSpPr>
          <p:spPr>
            <a:xfrm flipH="false" flipV="false" rot="0">
              <a:off x="8168102" y="0"/>
              <a:ext cx="8047795" cy="8047795"/>
            </a:xfrm>
            <a:custGeom>
              <a:avLst/>
              <a:gdLst/>
              <a:ahLst/>
              <a:cxnLst/>
              <a:rect r="r" b="b" t="t" l="l"/>
              <a:pathLst>
                <a:path h="8047795" w="8047795">
                  <a:moveTo>
                    <a:pt x="0" y="0"/>
                  </a:moveTo>
                  <a:lnTo>
                    <a:pt x="8047796" y="0"/>
                  </a:lnTo>
                  <a:lnTo>
                    <a:pt x="8047796" y="8047795"/>
                  </a:lnTo>
                  <a:lnTo>
                    <a:pt x="0" y="8047795"/>
                  </a:lnTo>
                  <a:lnTo>
                    <a:pt x="0" y="0"/>
                  </a:lnTo>
                  <a:close/>
                </a:path>
              </a:pathLst>
            </a:custGeom>
            <a:blipFill>
              <a:blip r:embed="rId2">
                <a:alphaModFix amt="44999"/>
              </a:blip>
              <a:stretch>
                <a:fillRect l="0" t="0" r="0" b="0"/>
              </a:stretch>
            </a:blipFill>
          </p:spPr>
        </p:sp>
        <p:sp>
          <p:nvSpPr>
            <p:cNvPr name="Freeform 5" id="5"/>
            <p:cNvSpPr/>
            <p:nvPr/>
          </p:nvSpPr>
          <p:spPr>
            <a:xfrm flipH="false" flipV="false" rot="0">
              <a:off x="16336205" y="8047795"/>
              <a:ext cx="8047795" cy="8047795"/>
            </a:xfrm>
            <a:custGeom>
              <a:avLst/>
              <a:gdLst/>
              <a:ahLst/>
              <a:cxnLst/>
              <a:rect r="r" b="b" t="t" l="l"/>
              <a:pathLst>
                <a:path h="8047795" w="8047795">
                  <a:moveTo>
                    <a:pt x="0" y="0"/>
                  </a:moveTo>
                  <a:lnTo>
                    <a:pt x="8047795" y="0"/>
                  </a:lnTo>
                  <a:lnTo>
                    <a:pt x="8047795" y="8047796"/>
                  </a:lnTo>
                  <a:lnTo>
                    <a:pt x="0" y="8047796"/>
                  </a:lnTo>
                  <a:lnTo>
                    <a:pt x="0" y="0"/>
                  </a:lnTo>
                  <a:close/>
                </a:path>
              </a:pathLst>
            </a:custGeom>
            <a:blipFill>
              <a:blip r:embed="rId2">
                <a:alphaModFix amt="44999"/>
              </a:blip>
              <a:stretch>
                <a:fillRect l="0" t="0" r="0" b="0"/>
              </a:stretch>
            </a:blipFill>
          </p:spPr>
        </p:sp>
        <p:sp>
          <p:nvSpPr>
            <p:cNvPr name="Freeform 6" id="6"/>
            <p:cNvSpPr/>
            <p:nvPr/>
          </p:nvSpPr>
          <p:spPr>
            <a:xfrm flipH="false" flipV="false" rot="0">
              <a:off x="8168102" y="8047795"/>
              <a:ext cx="8047795" cy="8047795"/>
            </a:xfrm>
            <a:custGeom>
              <a:avLst/>
              <a:gdLst/>
              <a:ahLst/>
              <a:cxnLst/>
              <a:rect r="r" b="b" t="t" l="l"/>
              <a:pathLst>
                <a:path h="8047795" w="8047795">
                  <a:moveTo>
                    <a:pt x="0" y="0"/>
                  </a:moveTo>
                  <a:lnTo>
                    <a:pt x="8047796" y="0"/>
                  </a:lnTo>
                  <a:lnTo>
                    <a:pt x="8047796" y="8047796"/>
                  </a:lnTo>
                  <a:lnTo>
                    <a:pt x="0" y="8047796"/>
                  </a:lnTo>
                  <a:lnTo>
                    <a:pt x="0" y="0"/>
                  </a:lnTo>
                  <a:close/>
                </a:path>
              </a:pathLst>
            </a:custGeom>
            <a:blipFill>
              <a:blip r:embed="rId2">
                <a:alphaModFix amt="44999"/>
              </a:blip>
              <a:stretch>
                <a:fillRect l="0" t="0" r="0" b="0"/>
              </a:stretch>
            </a:blipFill>
          </p:spPr>
        </p:sp>
        <p:sp>
          <p:nvSpPr>
            <p:cNvPr name="Freeform 7" id="7"/>
            <p:cNvSpPr/>
            <p:nvPr/>
          </p:nvSpPr>
          <p:spPr>
            <a:xfrm flipH="false" flipV="false" rot="0">
              <a:off x="0" y="0"/>
              <a:ext cx="8047795" cy="8047795"/>
            </a:xfrm>
            <a:custGeom>
              <a:avLst/>
              <a:gdLst/>
              <a:ahLst/>
              <a:cxnLst/>
              <a:rect r="r" b="b" t="t" l="l"/>
              <a:pathLst>
                <a:path h="8047795" w="8047795">
                  <a:moveTo>
                    <a:pt x="0" y="0"/>
                  </a:moveTo>
                  <a:lnTo>
                    <a:pt x="8047795" y="0"/>
                  </a:lnTo>
                  <a:lnTo>
                    <a:pt x="8047795" y="8047795"/>
                  </a:lnTo>
                  <a:lnTo>
                    <a:pt x="0" y="8047795"/>
                  </a:lnTo>
                  <a:lnTo>
                    <a:pt x="0" y="0"/>
                  </a:lnTo>
                  <a:close/>
                </a:path>
              </a:pathLst>
            </a:custGeom>
            <a:blipFill>
              <a:blip r:embed="rId2">
                <a:alphaModFix amt="44999"/>
              </a:blip>
              <a:stretch>
                <a:fillRect l="0" t="0" r="0" b="0"/>
              </a:stretch>
            </a:blipFill>
          </p:spPr>
        </p:sp>
        <p:sp>
          <p:nvSpPr>
            <p:cNvPr name="Freeform 8" id="8"/>
            <p:cNvSpPr/>
            <p:nvPr/>
          </p:nvSpPr>
          <p:spPr>
            <a:xfrm flipH="false" flipV="false" rot="0">
              <a:off x="0" y="8047795"/>
              <a:ext cx="8047795" cy="8047795"/>
            </a:xfrm>
            <a:custGeom>
              <a:avLst/>
              <a:gdLst/>
              <a:ahLst/>
              <a:cxnLst/>
              <a:rect r="r" b="b" t="t" l="l"/>
              <a:pathLst>
                <a:path h="8047795" w="8047795">
                  <a:moveTo>
                    <a:pt x="0" y="0"/>
                  </a:moveTo>
                  <a:lnTo>
                    <a:pt x="8047795" y="0"/>
                  </a:lnTo>
                  <a:lnTo>
                    <a:pt x="8047795" y="8047796"/>
                  </a:lnTo>
                  <a:lnTo>
                    <a:pt x="0" y="8047796"/>
                  </a:lnTo>
                  <a:lnTo>
                    <a:pt x="0" y="0"/>
                  </a:lnTo>
                  <a:close/>
                </a:path>
              </a:pathLst>
            </a:custGeom>
            <a:blipFill>
              <a:blip r:embed="rId2">
                <a:alphaModFix amt="44999"/>
              </a:blip>
              <a:stretch>
                <a:fillRect l="0" t="0" r="0" b="0"/>
              </a:stretch>
            </a:blipFill>
          </p:spPr>
        </p:sp>
        <p:grpSp>
          <p:nvGrpSpPr>
            <p:cNvPr name="Group 9" id="9"/>
            <p:cNvGrpSpPr/>
            <p:nvPr/>
          </p:nvGrpSpPr>
          <p:grpSpPr>
            <a:xfrm rot="0">
              <a:off x="1371600" y="2353652"/>
              <a:ext cx="21640800" cy="10972800"/>
              <a:chOff x="0" y="0"/>
              <a:chExt cx="4274726" cy="2167467"/>
            </a:xfrm>
          </p:grpSpPr>
          <p:sp>
            <p:nvSpPr>
              <p:cNvPr name="Freeform 10" id="10"/>
              <p:cNvSpPr/>
              <p:nvPr/>
            </p:nvSpPr>
            <p:spPr>
              <a:xfrm flipH="false" flipV="false" rot="0">
                <a:off x="0" y="0"/>
                <a:ext cx="4274726" cy="2167467"/>
              </a:xfrm>
              <a:custGeom>
                <a:avLst/>
                <a:gdLst/>
                <a:ahLst/>
                <a:cxnLst/>
                <a:rect r="r" b="b" t="t" l="l"/>
                <a:pathLst>
                  <a:path h="2167467" w="4274726">
                    <a:moveTo>
                      <a:pt x="14310" y="0"/>
                    </a:moveTo>
                    <a:lnTo>
                      <a:pt x="4260416" y="0"/>
                    </a:lnTo>
                    <a:cubicBezTo>
                      <a:pt x="4264211" y="0"/>
                      <a:pt x="4267851" y="1508"/>
                      <a:pt x="4270535" y="4191"/>
                    </a:cubicBezTo>
                    <a:cubicBezTo>
                      <a:pt x="4273218" y="6875"/>
                      <a:pt x="4274726" y="10515"/>
                      <a:pt x="4274726" y="14310"/>
                    </a:cubicBezTo>
                    <a:lnTo>
                      <a:pt x="4274726" y="2153157"/>
                    </a:lnTo>
                    <a:cubicBezTo>
                      <a:pt x="4274726" y="2156952"/>
                      <a:pt x="4273218" y="2160592"/>
                      <a:pt x="4270535" y="2163276"/>
                    </a:cubicBezTo>
                    <a:cubicBezTo>
                      <a:pt x="4267851" y="2165959"/>
                      <a:pt x="4264211" y="2167467"/>
                      <a:pt x="4260416" y="2167467"/>
                    </a:cubicBezTo>
                    <a:lnTo>
                      <a:pt x="14310" y="2167467"/>
                    </a:lnTo>
                    <a:cubicBezTo>
                      <a:pt x="10515" y="2167467"/>
                      <a:pt x="6875" y="2165959"/>
                      <a:pt x="4191" y="2163276"/>
                    </a:cubicBezTo>
                    <a:cubicBezTo>
                      <a:pt x="1508" y="2160592"/>
                      <a:pt x="0" y="2156952"/>
                      <a:pt x="0" y="2153157"/>
                    </a:cubicBezTo>
                    <a:lnTo>
                      <a:pt x="0" y="14310"/>
                    </a:lnTo>
                    <a:cubicBezTo>
                      <a:pt x="0" y="10515"/>
                      <a:pt x="1508" y="6875"/>
                      <a:pt x="4191" y="4191"/>
                    </a:cubicBezTo>
                    <a:cubicBezTo>
                      <a:pt x="6875" y="1508"/>
                      <a:pt x="10515" y="0"/>
                      <a:pt x="14310" y="0"/>
                    </a:cubicBezTo>
                    <a:close/>
                  </a:path>
                </a:pathLst>
              </a:custGeom>
              <a:solidFill>
                <a:srgbClr val="113566">
                  <a:alpha val="92941"/>
                </a:srgbClr>
              </a:solidFill>
              <a:ln cap="rnd">
                <a:noFill/>
                <a:prstDash val="solid"/>
                <a:round/>
              </a:ln>
            </p:spPr>
          </p:sp>
          <p:sp>
            <p:nvSpPr>
              <p:cNvPr name="TextBox 11" id="11"/>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5292162" y="2561395"/>
              <a:ext cx="13799676" cy="1158751"/>
            </a:xfrm>
            <a:custGeom>
              <a:avLst/>
              <a:gdLst/>
              <a:ahLst/>
              <a:cxnLst/>
              <a:rect r="r" b="b" t="t" l="l"/>
              <a:pathLst>
                <a:path h="1158751" w="13799676">
                  <a:moveTo>
                    <a:pt x="0" y="0"/>
                  </a:moveTo>
                  <a:lnTo>
                    <a:pt x="13799676" y="0"/>
                  </a:lnTo>
                  <a:lnTo>
                    <a:pt x="13799676" y="1158752"/>
                  </a:lnTo>
                  <a:lnTo>
                    <a:pt x="0" y="11587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10800000">
              <a:off x="5495933" y="14085829"/>
              <a:ext cx="13799676" cy="1158751"/>
            </a:xfrm>
            <a:custGeom>
              <a:avLst/>
              <a:gdLst/>
              <a:ahLst/>
              <a:cxnLst/>
              <a:rect r="r" b="b" t="t" l="l"/>
              <a:pathLst>
                <a:path h="1158751" w="13799676">
                  <a:moveTo>
                    <a:pt x="0" y="0"/>
                  </a:moveTo>
                  <a:lnTo>
                    <a:pt x="13799677" y="0"/>
                  </a:lnTo>
                  <a:lnTo>
                    <a:pt x="13799677" y="1158751"/>
                  </a:lnTo>
                  <a:lnTo>
                    <a:pt x="0" y="11587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1371600" y="4858624"/>
              <a:ext cx="4676959" cy="323135"/>
            </a:xfrm>
            <a:custGeom>
              <a:avLst/>
              <a:gdLst/>
              <a:ahLst/>
              <a:cxnLst/>
              <a:rect r="r" b="b" t="t" l="l"/>
              <a:pathLst>
                <a:path h="323135" w="4676959">
                  <a:moveTo>
                    <a:pt x="0" y="0"/>
                  </a:moveTo>
                  <a:lnTo>
                    <a:pt x="4676959" y="0"/>
                  </a:lnTo>
                  <a:lnTo>
                    <a:pt x="4676959" y="323136"/>
                  </a:lnTo>
                  <a:lnTo>
                    <a:pt x="0" y="3231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true" flipV="false" rot="0">
              <a:off x="18335441" y="4858624"/>
              <a:ext cx="4676959" cy="323135"/>
            </a:xfrm>
            <a:custGeom>
              <a:avLst/>
              <a:gdLst/>
              <a:ahLst/>
              <a:cxnLst/>
              <a:rect r="r" b="b" t="t" l="l"/>
              <a:pathLst>
                <a:path h="323135" w="4676959">
                  <a:moveTo>
                    <a:pt x="4676959" y="0"/>
                  </a:moveTo>
                  <a:lnTo>
                    <a:pt x="0" y="0"/>
                  </a:lnTo>
                  <a:lnTo>
                    <a:pt x="0" y="323136"/>
                  </a:lnTo>
                  <a:lnTo>
                    <a:pt x="4676959" y="323136"/>
                  </a:lnTo>
                  <a:lnTo>
                    <a:pt x="4676959"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2379489" y="5870720"/>
              <a:ext cx="1643490" cy="1586715"/>
            </a:xfrm>
            <a:custGeom>
              <a:avLst/>
              <a:gdLst/>
              <a:ahLst/>
              <a:cxnLst/>
              <a:rect r="r" b="b" t="t" l="l"/>
              <a:pathLst>
                <a:path h="1586715" w="1643490">
                  <a:moveTo>
                    <a:pt x="0" y="0"/>
                  </a:moveTo>
                  <a:lnTo>
                    <a:pt x="1643491" y="0"/>
                  </a:lnTo>
                  <a:lnTo>
                    <a:pt x="1643491" y="1586715"/>
                  </a:lnTo>
                  <a:lnTo>
                    <a:pt x="0" y="158671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18605200" y="5870720"/>
              <a:ext cx="3050460" cy="3417012"/>
            </a:xfrm>
            <a:custGeom>
              <a:avLst/>
              <a:gdLst/>
              <a:ahLst/>
              <a:cxnLst/>
              <a:rect r="r" b="b" t="t" l="l"/>
              <a:pathLst>
                <a:path h="3417012" w="3050460">
                  <a:moveTo>
                    <a:pt x="0" y="0"/>
                  </a:moveTo>
                  <a:lnTo>
                    <a:pt x="3050459" y="0"/>
                  </a:lnTo>
                  <a:lnTo>
                    <a:pt x="3050459" y="3417012"/>
                  </a:lnTo>
                  <a:lnTo>
                    <a:pt x="0" y="341701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8" id="18"/>
            <p:cNvGrpSpPr/>
            <p:nvPr/>
          </p:nvGrpSpPr>
          <p:grpSpPr>
            <a:xfrm rot="0">
              <a:off x="19437840" y="6024825"/>
              <a:ext cx="283133" cy="283133"/>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20886391" y="7097901"/>
              <a:ext cx="222301" cy="222301"/>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21373047" y="8718291"/>
              <a:ext cx="282612" cy="282612"/>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19207428" y="7892327"/>
              <a:ext cx="282612" cy="282612"/>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9" id="2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30" id="30"/>
            <p:cNvSpPr txBox="true"/>
            <p:nvPr/>
          </p:nvSpPr>
          <p:spPr>
            <a:xfrm rot="0">
              <a:off x="6488311" y="4269574"/>
              <a:ext cx="11407378" cy="1386205"/>
            </a:xfrm>
            <a:prstGeom prst="rect">
              <a:avLst/>
            </a:prstGeom>
          </p:spPr>
          <p:txBody>
            <a:bodyPr anchor="t" rtlCol="false" tIns="0" lIns="0" bIns="0" rIns="0">
              <a:spAutoFit/>
            </a:bodyPr>
            <a:lstStyle/>
            <a:p>
              <a:pPr algn="ctr">
                <a:lnSpc>
                  <a:spcPts val="7680"/>
                </a:lnSpc>
              </a:pPr>
              <a:r>
                <a:rPr lang="en-US" b="true" sz="6000">
                  <a:solidFill>
                    <a:srgbClr val="FFFFFF"/>
                  </a:solidFill>
                  <a:latin typeface="Neo Tech Bold"/>
                  <a:ea typeface="Neo Tech Bold"/>
                  <a:cs typeface="Neo Tech Bold"/>
                  <a:sym typeface="Neo Tech Bold"/>
                </a:rPr>
                <a:t>PEMBAHASAN</a:t>
              </a:r>
            </a:p>
          </p:txBody>
        </p:sp>
        <p:sp>
          <p:nvSpPr>
            <p:cNvPr name="TextBox 31" id="31"/>
            <p:cNvSpPr txBox="true"/>
            <p:nvPr/>
          </p:nvSpPr>
          <p:spPr>
            <a:xfrm rot="0">
              <a:off x="4639425" y="5761300"/>
              <a:ext cx="11995015" cy="2465706"/>
            </a:xfrm>
            <a:prstGeom prst="rect">
              <a:avLst/>
            </a:prstGeom>
          </p:spPr>
          <p:txBody>
            <a:bodyPr anchor="t" rtlCol="false" tIns="0" lIns="0" bIns="0" rIns="0">
              <a:spAutoFit/>
            </a:bodyPr>
            <a:lstStyle/>
            <a:p>
              <a:pPr algn="l">
                <a:lnSpc>
                  <a:spcPts val="6839"/>
                </a:lnSpc>
              </a:pPr>
              <a:r>
                <a:rPr lang="en-US" sz="3999" spc="43" b="true">
                  <a:solidFill>
                    <a:srgbClr val="FFFFFF"/>
                  </a:solidFill>
                  <a:latin typeface="Neo Tech Bold"/>
                  <a:ea typeface="Neo Tech Bold"/>
                  <a:cs typeface="Neo Tech Bold"/>
                  <a:sym typeface="Neo Tech Bold"/>
                </a:rPr>
                <a:t>ANALISIS KEBUTUHAN SISTEM</a:t>
              </a:r>
            </a:p>
            <a:p>
              <a:pPr algn="just">
                <a:lnSpc>
                  <a:spcPts val="3569"/>
                </a:lnSpc>
              </a:pPr>
              <a:r>
                <a:rPr lang="en-US" sz="3000" spc="32">
                  <a:solidFill>
                    <a:srgbClr val="FFFFFF"/>
                  </a:solidFill>
                  <a:latin typeface="Alice"/>
                  <a:ea typeface="Alice"/>
                  <a:cs typeface="Alice"/>
                  <a:sym typeface="Alice"/>
                </a:rPr>
                <a:t>A</a:t>
              </a:r>
              <a:r>
                <a:rPr lang="en-US" sz="3000" spc="32">
                  <a:solidFill>
                    <a:srgbClr val="FFFFFF"/>
                  </a:solidFill>
                  <a:latin typeface="Alice"/>
                  <a:ea typeface="Alice"/>
                  <a:cs typeface="Alice"/>
                  <a:sym typeface="Alice"/>
                </a:rPr>
                <a:t>nalisis kebutuhan sistem dibagi menjadi dua bagian</a:t>
              </a:r>
            </a:p>
          </p:txBody>
        </p:sp>
        <p:grpSp>
          <p:nvGrpSpPr>
            <p:cNvPr name="Group 32" id="32"/>
            <p:cNvGrpSpPr/>
            <p:nvPr/>
          </p:nvGrpSpPr>
          <p:grpSpPr>
            <a:xfrm rot="0">
              <a:off x="4639425" y="8844578"/>
              <a:ext cx="10420621" cy="1211610"/>
              <a:chOff x="0" y="0"/>
              <a:chExt cx="3495300" cy="406400"/>
            </a:xfrm>
          </p:grpSpPr>
          <p:sp>
            <p:nvSpPr>
              <p:cNvPr name="Freeform 33" id="33"/>
              <p:cNvSpPr/>
              <p:nvPr/>
            </p:nvSpPr>
            <p:spPr>
              <a:xfrm flipH="false" flipV="false" rot="0">
                <a:off x="0" y="0"/>
                <a:ext cx="3495300" cy="406400"/>
              </a:xfrm>
              <a:custGeom>
                <a:avLst/>
                <a:gdLst/>
                <a:ahLst/>
                <a:cxnLst/>
                <a:rect r="r" b="b" t="t" l="l"/>
                <a:pathLst>
                  <a:path h="406400" w="3495300">
                    <a:moveTo>
                      <a:pt x="3292100" y="0"/>
                    </a:moveTo>
                    <a:cubicBezTo>
                      <a:pt x="3404324" y="0"/>
                      <a:pt x="3495300" y="90976"/>
                      <a:pt x="3495300" y="203200"/>
                    </a:cubicBezTo>
                    <a:cubicBezTo>
                      <a:pt x="3495300" y="315424"/>
                      <a:pt x="3404324" y="406400"/>
                      <a:pt x="3292100" y="406400"/>
                    </a:cubicBezTo>
                    <a:lnTo>
                      <a:pt x="203200" y="406400"/>
                    </a:lnTo>
                    <a:cubicBezTo>
                      <a:pt x="90976" y="406400"/>
                      <a:pt x="0" y="315424"/>
                      <a:pt x="0" y="203200"/>
                    </a:cubicBezTo>
                    <a:cubicBezTo>
                      <a:pt x="0" y="90976"/>
                      <a:pt x="90976" y="0"/>
                      <a:pt x="203200" y="0"/>
                    </a:cubicBezTo>
                    <a:close/>
                  </a:path>
                </a:pathLst>
              </a:custGeom>
              <a:solidFill>
                <a:srgbClr val="20E5F6"/>
              </a:solidFill>
            </p:spPr>
          </p:sp>
          <p:sp>
            <p:nvSpPr>
              <p:cNvPr name="TextBox 34" id="34"/>
              <p:cNvSpPr txBox="true"/>
              <p:nvPr/>
            </p:nvSpPr>
            <p:spPr>
              <a:xfrm>
                <a:off x="0" y="-47625"/>
                <a:ext cx="3495300" cy="454025"/>
              </a:xfrm>
              <a:prstGeom prst="rect">
                <a:avLst/>
              </a:prstGeom>
            </p:spPr>
            <p:txBody>
              <a:bodyPr anchor="ctr" rtlCol="false" tIns="50800" lIns="50800" bIns="50800" rIns="50800"/>
              <a:lstStyle/>
              <a:p>
                <a:pPr algn="ctr">
                  <a:lnSpc>
                    <a:spcPts val="3405"/>
                  </a:lnSpc>
                </a:pPr>
              </a:p>
            </p:txBody>
          </p:sp>
        </p:grpSp>
        <p:sp>
          <p:nvSpPr>
            <p:cNvPr name="TextBox 35" id="35"/>
            <p:cNvSpPr txBox="true"/>
            <p:nvPr/>
          </p:nvSpPr>
          <p:spPr>
            <a:xfrm rot="0">
              <a:off x="6048559" y="9059858"/>
              <a:ext cx="7345320" cy="695325"/>
            </a:xfrm>
            <a:prstGeom prst="rect">
              <a:avLst/>
            </a:prstGeom>
          </p:spPr>
          <p:txBody>
            <a:bodyPr anchor="t" rtlCol="false" tIns="0" lIns="0" bIns="0" rIns="0">
              <a:spAutoFit/>
            </a:bodyPr>
            <a:lstStyle/>
            <a:p>
              <a:pPr algn="ctr">
                <a:lnSpc>
                  <a:spcPts val="4200"/>
                </a:lnSpc>
                <a:spcBef>
                  <a:spcPct val="0"/>
                </a:spcBef>
              </a:pPr>
              <a:r>
                <a:rPr lang="en-US" b="true" sz="3000" spc="-60">
                  <a:solidFill>
                    <a:srgbClr val="00184D"/>
                  </a:solidFill>
                  <a:latin typeface="Poppins Bold"/>
                  <a:ea typeface="Poppins Bold"/>
                  <a:cs typeface="Poppins Bold"/>
                  <a:sym typeface="Poppins Bold"/>
                </a:rPr>
                <a:t>Kebutuhan Fungsional</a:t>
              </a:r>
            </a:p>
          </p:txBody>
        </p:sp>
        <p:grpSp>
          <p:nvGrpSpPr>
            <p:cNvPr name="Group 36" id="36"/>
            <p:cNvGrpSpPr/>
            <p:nvPr/>
          </p:nvGrpSpPr>
          <p:grpSpPr>
            <a:xfrm rot="0">
              <a:off x="4639425" y="10518887"/>
              <a:ext cx="10420621" cy="1211610"/>
              <a:chOff x="0" y="0"/>
              <a:chExt cx="3495300" cy="406400"/>
            </a:xfrm>
          </p:grpSpPr>
          <p:sp>
            <p:nvSpPr>
              <p:cNvPr name="Freeform 37" id="37"/>
              <p:cNvSpPr/>
              <p:nvPr/>
            </p:nvSpPr>
            <p:spPr>
              <a:xfrm flipH="false" flipV="false" rot="0">
                <a:off x="0" y="0"/>
                <a:ext cx="3495300" cy="406400"/>
              </a:xfrm>
              <a:custGeom>
                <a:avLst/>
                <a:gdLst/>
                <a:ahLst/>
                <a:cxnLst/>
                <a:rect r="r" b="b" t="t" l="l"/>
                <a:pathLst>
                  <a:path h="406400" w="3495300">
                    <a:moveTo>
                      <a:pt x="3292100" y="0"/>
                    </a:moveTo>
                    <a:cubicBezTo>
                      <a:pt x="3404324" y="0"/>
                      <a:pt x="3495300" y="90976"/>
                      <a:pt x="3495300" y="203200"/>
                    </a:cubicBezTo>
                    <a:cubicBezTo>
                      <a:pt x="3495300" y="315424"/>
                      <a:pt x="3404324" y="406400"/>
                      <a:pt x="3292100" y="406400"/>
                    </a:cubicBezTo>
                    <a:lnTo>
                      <a:pt x="203200" y="406400"/>
                    </a:lnTo>
                    <a:cubicBezTo>
                      <a:pt x="90976" y="406400"/>
                      <a:pt x="0" y="315424"/>
                      <a:pt x="0" y="203200"/>
                    </a:cubicBezTo>
                    <a:cubicBezTo>
                      <a:pt x="0" y="90976"/>
                      <a:pt x="90976" y="0"/>
                      <a:pt x="203200" y="0"/>
                    </a:cubicBezTo>
                    <a:close/>
                  </a:path>
                </a:pathLst>
              </a:custGeom>
              <a:solidFill>
                <a:srgbClr val="20E5F6"/>
              </a:solidFill>
            </p:spPr>
          </p:sp>
          <p:sp>
            <p:nvSpPr>
              <p:cNvPr name="TextBox 38" id="38"/>
              <p:cNvSpPr txBox="true"/>
              <p:nvPr/>
            </p:nvSpPr>
            <p:spPr>
              <a:xfrm>
                <a:off x="0" y="-47625"/>
                <a:ext cx="3495300" cy="454025"/>
              </a:xfrm>
              <a:prstGeom prst="rect">
                <a:avLst/>
              </a:prstGeom>
            </p:spPr>
            <p:txBody>
              <a:bodyPr anchor="ctr" rtlCol="false" tIns="50800" lIns="50800" bIns="50800" rIns="50800"/>
              <a:lstStyle/>
              <a:p>
                <a:pPr algn="ctr">
                  <a:lnSpc>
                    <a:spcPts val="3405"/>
                  </a:lnSpc>
                </a:pPr>
              </a:p>
            </p:txBody>
          </p:sp>
        </p:grpSp>
        <p:sp>
          <p:nvSpPr>
            <p:cNvPr name="TextBox 39" id="39"/>
            <p:cNvSpPr txBox="true"/>
            <p:nvPr/>
          </p:nvSpPr>
          <p:spPr>
            <a:xfrm rot="0">
              <a:off x="6177076" y="10734167"/>
              <a:ext cx="7345320" cy="695325"/>
            </a:xfrm>
            <a:prstGeom prst="rect">
              <a:avLst/>
            </a:prstGeom>
          </p:spPr>
          <p:txBody>
            <a:bodyPr anchor="t" rtlCol="false" tIns="0" lIns="0" bIns="0" rIns="0">
              <a:spAutoFit/>
            </a:bodyPr>
            <a:lstStyle/>
            <a:p>
              <a:pPr algn="ctr">
                <a:lnSpc>
                  <a:spcPts val="4200"/>
                </a:lnSpc>
                <a:spcBef>
                  <a:spcPct val="0"/>
                </a:spcBef>
              </a:pPr>
              <a:r>
                <a:rPr lang="en-US" b="true" sz="3000" spc="-60">
                  <a:solidFill>
                    <a:srgbClr val="00184D"/>
                  </a:solidFill>
                  <a:latin typeface="Poppins Bold"/>
                  <a:ea typeface="Poppins Bold"/>
                  <a:cs typeface="Poppins Bold"/>
                  <a:sym typeface="Poppins Bold"/>
                </a:rPr>
                <a:t>Kebutuhan Non-fungsional</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13566"/>
        </a:solidFill>
      </p:bgPr>
    </p:bg>
    <p:spTree>
      <p:nvGrpSpPr>
        <p:cNvPr id="1" name=""/>
        <p:cNvGrpSpPr/>
        <p:nvPr/>
      </p:nvGrpSpPr>
      <p:grpSpPr>
        <a:xfrm>
          <a:off x="0" y="0"/>
          <a:ext cx="0" cy="0"/>
          <a:chOff x="0" y="0"/>
          <a:chExt cx="0" cy="0"/>
        </a:xfrm>
      </p:grpSpPr>
      <p:grpSp>
        <p:nvGrpSpPr>
          <p:cNvPr name="Group 2" id="2"/>
          <p:cNvGrpSpPr/>
          <p:nvPr/>
        </p:nvGrpSpPr>
        <p:grpSpPr>
          <a:xfrm rot="0">
            <a:off x="0" y="-892347"/>
            <a:ext cx="18288000" cy="12071693"/>
            <a:chOff x="0" y="0"/>
            <a:chExt cx="24384000" cy="16095591"/>
          </a:xfrm>
        </p:grpSpPr>
        <p:sp>
          <p:nvSpPr>
            <p:cNvPr name="Freeform 3" id="3"/>
            <p:cNvSpPr/>
            <p:nvPr/>
          </p:nvSpPr>
          <p:spPr>
            <a:xfrm flipH="false" flipV="false" rot="0">
              <a:off x="16336205" y="0"/>
              <a:ext cx="8047795" cy="8047795"/>
            </a:xfrm>
            <a:custGeom>
              <a:avLst/>
              <a:gdLst/>
              <a:ahLst/>
              <a:cxnLst/>
              <a:rect r="r" b="b" t="t" l="l"/>
              <a:pathLst>
                <a:path h="8047795" w="8047795">
                  <a:moveTo>
                    <a:pt x="0" y="0"/>
                  </a:moveTo>
                  <a:lnTo>
                    <a:pt x="8047795" y="0"/>
                  </a:lnTo>
                  <a:lnTo>
                    <a:pt x="8047795" y="8047795"/>
                  </a:lnTo>
                  <a:lnTo>
                    <a:pt x="0" y="8047795"/>
                  </a:lnTo>
                  <a:lnTo>
                    <a:pt x="0" y="0"/>
                  </a:lnTo>
                  <a:close/>
                </a:path>
              </a:pathLst>
            </a:custGeom>
            <a:blipFill>
              <a:blip r:embed="rId2">
                <a:alphaModFix amt="44999"/>
              </a:blip>
              <a:stretch>
                <a:fillRect l="0" t="0" r="0" b="0"/>
              </a:stretch>
            </a:blipFill>
          </p:spPr>
        </p:sp>
        <p:sp>
          <p:nvSpPr>
            <p:cNvPr name="Freeform 4" id="4"/>
            <p:cNvSpPr/>
            <p:nvPr/>
          </p:nvSpPr>
          <p:spPr>
            <a:xfrm flipH="false" flipV="false" rot="0">
              <a:off x="8168102" y="0"/>
              <a:ext cx="8047795" cy="8047795"/>
            </a:xfrm>
            <a:custGeom>
              <a:avLst/>
              <a:gdLst/>
              <a:ahLst/>
              <a:cxnLst/>
              <a:rect r="r" b="b" t="t" l="l"/>
              <a:pathLst>
                <a:path h="8047795" w="8047795">
                  <a:moveTo>
                    <a:pt x="0" y="0"/>
                  </a:moveTo>
                  <a:lnTo>
                    <a:pt x="8047796" y="0"/>
                  </a:lnTo>
                  <a:lnTo>
                    <a:pt x="8047796" y="8047795"/>
                  </a:lnTo>
                  <a:lnTo>
                    <a:pt x="0" y="8047795"/>
                  </a:lnTo>
                  <a:lnTo>
                    <a:pt x="0" y="0"/>
                  </a:lnTo>
                  <a:close/>
                </a:path>
              </a:pathLst>
            </a:custGeom>
            <a:blipFill>
              <a:blip r:embed="rId2">
                <a:alphaModFix amt="44999"/>
              </a:blip>
              <a:stretch>
                <a:fillRect l="0" t="0" r="0" b="0"/>
              </a:stretch>
            </a:blipFill>
          </p:spPr>
        </p:sp>
        <p:sp>
          <p:nvSpPr>
            <p:cNvPr name="Freeform 5" id="5"/>
            <p:cNvSpPr/>
            <p:nvPr/>
          </p:nvSpPr>
          <p:spPr>
            <a:xfrm flipH="false" flipV="false" rot="0">
              <a:off x="16336205" y="8047795"/>
              <a:ext cx="8047795" cy="8047795"/>
            </a:xfrm>
            <a:custGeom>
              <a:avLst/>
              <a:gdLst/>
              <a:ahLst/>
              <a:cxnLst/>
              <a:rect r="r" b="b" t="t" l="l"/>
              <a:pathLst>
                <a:path h="8047795" w="8047795">
                  <a:moveTo>
                    <a:pt x="0" y="0"/>
                  </a:moveTo>
                  <a:lnTo>
                    <a:pt x="8047795" y="0"/>
                  </a:lnTo>
                  <a:lnTo>
                    <a:pt x="8047795" y="8047796"/>
                  </a:lnTo>
                  <a:lnTo>
                    <a:pt x="0" y="8047796"/>
                  </a:lnTo>
                  <a:lnTo>
                    <a:pt x="0" y="0"/>
                  </a:lnTo>
                  <a:close/>
                </a:path>
              </a:pathLst>
            </a:custGeom>
            <a:blipFill>
              <a:blip r:embed="rId2">
                <a:alphaModFix amt="44999"/>
              </a:blip>
              <a:stretch>
                <a:fillRect l="0" t="0" r="0" b="0"/>
              </a:stretch>
            </a:blipFill>
          </p:spPr>
        </p:sp>
        <p:sp>
          <p:nvSpPr>
            <p:cNvPr name="Freeform 6" id="6"/>
            <p:cNvSpPr/>
            <p:nvPr/>
          </p:nvSpPr>
          <p:spPr>
            <a:xfrm flipH="false" flipV="false" rot="0">
              <a:off x="8168102" y="8047795"/>
              <a:ext cx="8047795" cy="8047795"/>
            </a:xfrm>
            <a:custGeom>
              <a:avLst/>
              <a:gdLst/>
              <a:ahLst/>
              <a:cxnLst/>
              <a:rect r="r" b="b" t="t" l="l"/>
              <a:pathLst>
                <a:path h="8047795" w="8047795">
                  <a:moveTo>
                    <a:pt x="0" y="0"/>
                  </a:moveTo>
                  <a:lnTo>
                    <a:pt x="8047796" y="0"/>
                  </a:lnTo>
                  <a:lnTo>
                    <a:pt x="8047796" y="8047796"/>
                  </a:lnTo>
                  <a:lnTo>
                    <a:pt x="0" y="8047796"/>
                  </a:lnTo>
                  <a:lnTo>
                    <a:pt x="0" y="0"/>
                  </a:lnTo>
                  <a:close/>
                </a:path>
              </a:pathLst>
            </a:custGeom>
            <a:blipFill>
              <a:blip r:embed="rId2">
                <a:alphaModFix amt="44999"/>
              </a:blip>
              <a:stretch>
                <a:fillRect l="0" t="0" r="0" b="0"/>
              </a:stretch>
            </a:blipFill>
          </p:spPr>
        </p:sp>
        <p:sp>
          <p:nvSpPr>
            <p:cNvPr name="Freeform 7" id="7"/>
            <p:cNvSpPr/>
            <p:nvPr/>
          </p:nvSpPr>
          <p:spPr>
            <a:xfrm flipH="false" flipV="false" rot="0">
              <a:off x="0" y="0"/>
              <a:ext cx="8047795" cy="8047795"/>
            </a:xfrm>
            <a:custGeom>
              <a:avLst/>
              <a:gdLst/>
              <a:ahLst/>
              <a:cxnLst/>
              <a:rect r="r" b="b" t="t" l="l"/>
              <a:pathLst>
                <a:path h="8047795" w="8047795">
                  <a:moveTo>
                    <a:pt x="0" y="0"/>
                  </a:moveTo>
                  <a:lnTo>
                    <a:pt x="8047795" y="0"/>
                  </a:lnTo>
                  <a:lnTo>
                    <a:pt x="8047795" y="8047795"/>
                  </a:lnTo>
                  <a:lnTo>
                    <a:pt x="0" y="8047795"/>
                  </a:lnTo>
                  <a:lnTo>
                    <a:pt x="0" y="0"/>
                  </a:lnTo>
                  <a:close/>
                </a:path>
              </a:pathLst>
            </a:custGeom>
            <a:blipFill>
              <a:blip r:embed="rId2">
                <a:alphaModFix amt="44999"/>
              </a:blip>
              <a:stretch>
                <a:fillRect l="0" t="0" r="0" b="0"/>
              </a:stretch>
            </a:blipFill>
          </p:spPr>
        </p:sp>
        <p:sp>
          <p:nvSpPr>
            <p:cNvPr name="Freeform 8" id="8"/>
            <p:cNvSpPr/>
            <p:nvPr/>
          </p:nvSpPr>
          <p:spPr>
            <a:xfrm flipH="false" flipV="false" rot="0">
              <a:off x="0" y="8047795"/>
              <a:ext cx="8047795" cy="8047795"/>
            </a:xfrm>
            <a:custGeom>
              <a:avLst/>
              <a:gdLst/>
              <a:ahLst/>
              <a:cxnLst/>
              <a:rect r="r" b="b" t="t" l="l"/>
              <a:pathLst>
                <a:path h="8047795" w="8047795">
                  <a:moveTo>
                    <a:pt x="0" y="0"/>
                  </a:moveTo>
                  <a:lnTo>
                    <a:pt x="8047795" y="0"/>
                  </a:lnTo>
                  <a:lnTo>
                    <a:pt x="8047795" y="8047796"/>
                  </a:lnTo>
                  <a:lnTo>
                    <a:pt x="0" y="8047796"/>
                  </a:lnTo>
                  <a:lnTo>
                    <a:pt x="0" y="0"/>
                  </a:lnTo>
                  <a:close/>
                </a:path>
              </a:pathLst>
            </a:custGeom>
            <a:blipFill>
              <a:blip r:embed="rId2">
                <a:alphaModFix amt="44999"/>
              </a:blip>
              <a:stretch>
                <a:fillRect l="0" t="0" r="0" b="0"/>
              </a:stretch>
            </a:blipFill>
          </p:spPr>
        </p:sp>
        <p:grpSp>
          <p:nvGrpSpPr>
            <p:cNvPr name="Group 9" id="9"/>
            <p:cNvGrpSpPr/>
            <p:nvPr/>
          </p:nvGrpSpPr>
          <p:grpSpPr>
            <a:xfrm rot="0">
              <a:off x="1371600" y="2561395"/>
              <a:ext cx="21640800" cy="10972800"/>
              <a:chOff x="0" y="0"/>
              <a:chExt cx="4274726" cy="2167467"/>
            </a:xfrm>
          </p:grpSpPr>
          <p:sp>
            <p:nvSpPr>
              <p:cNvPr name="Freeform 10" id="10"/>
              <p:cNvSpPr/>
              <p:nvPr/>
            </p:nvSpPr>
            <p:spPr>
              <a:xfrm flipH="false" flipV="false" rot="0">
                <a:off x="0" y="0"/>
                <a:ext cx="4274726" cy="2167467"/>
              </a:xfrm>
              <a:custGeom>
                <a:avLst/>
                <a:gdLst/>
                <a:ahLst/>
                <a:cxnLst/>
                <a:rect r="r" b="b" t="t" l="l"/>
                <a:pathLst>
                  <a:path h="2167467" w="4274726">
                    <a:moveTo>
                      <a:pt x="14310" y="0"/>
                    </a:moveTo>
                    <a:lnTo>
                      <a:pt x="4260416" y="0"/>
                    </a:lnTo>
                    <a:cubicBezTo>
                      <a:pt x="4264211" y="0"/>
                      <a:pt x="4267851" y="1508"/>
                      <a:pt x="4270535" y="4191"/>
                    </a:cubicBezTo>
                    <a:cubicBezTo>
                      <a:pt x="4273218" y="6875"/>
                      <a:pt x="4274726" y="10515"/>
                      <a:pt x="4274726" y="14310"/>
                    </a:cubicBezTo>
                    <a:lnTo>
                      <a:pt x="4274726" y="2153157"/>
                    </a:lnTo>
                    <a:cubicBezTo>
                      <a:pt x="4274726" y="2156952"/>
                      <a:pt x="4273218" y="2160592"/>
                      <a:pt x="4270535" y="2163276"/>
                    </a:cubicBezTo>
                    <a:cubicBezTo>
                      <a:pt x="4267851" y="2165959"/>
                      <a:pt x="4264211" y="2167467"/>
                      <a:pt x="4260416" y="2167467"/>
                    </a:cubicBezTo>
                    <a:lnTo>
                      <a:pt x="14310" y="2167467"/>
                    </a:lnTo>
                    <a:cubicBezTo>
                      <a:pt x="10515" y="2167467"/>
                      <a:pt x="6875" y="2165959"/>
                      <a:pt x="4191" y="2163276"/>
                    </a:cubicBezTo>
                    <a:cubicBezTo>
                      <a:pt x="1508" y="2160592"/>
                      <a:pt x="0" y="2156952"/>
                      <a:pt x="0" y="2153157"/>
                    </a:cubicBezTo>
                    <a:lnTo>
                      <a:pt x="0" y="14310"/>
                    </a:lnTo>
                    <a:cubicBezTo>
                      <a:pt x="0" y="10515"/>
                      <a:pt x="1508" y="6875"/>
                      <a:pt x="4191" y="4191"/>
                    </a:cubicBezTo>
                    <a:cubicBezTo>
                      <a:pt x="6875" y="1508"/>
                      <a:pt x="10515" y="0"/>
                      <a:pt x="14310" y="0"/>
                    </a:cubicBezTo>
                    <a:close/>
                  </a:path>
                </a:pathLst>
              </a:custGeom>
              <a:solidFill>
                <a:srgbClr val="113566">
                  <a:alpha val="92941"/>
                </a:srgbClr>
              </a:solidFill>
              <a:ln cap="rnd">
                <a:noFill/>
                <a:prstDash val="solid"/>
                <a:round/>
              </a:ln>
            </p:spPr>
          </p:sp>
          <p:sp>
            <p:nvSpPr>
              <p:cNvPr name="TextBox 11" id="11"/>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5292162" y="1301044"/>
              <a:ext cx="13799676" cy="1158751"/>
            </a:xfrm>
            <a:custGeom>
              <a:avLst/>
              <a:gdLst/>
              <a:ahLst/>
              <a:cxnLst/>
              <a:rect r="r" b="b" t="t" l="l"/>
              <a:pathLst>
                <a:path h="1158751" w="13799676">
                  <a:moveTo>
                    <a:pt x="0" y="0"/>
                  </a:moveTo>
                  <a:lnTo>
                    <a:pt x="13799676" y="0"/>
                  </a:lnTo>
                  <a:lnTo>
                    <a:pt x="13799676" y="1158751"/>
                  </a:lnTo>
                  <a:lnTo>
                    <a:pt x="0" y="11587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1371600" y="3054271"/>
              <a:ext cx="4676959" cy="323135"/>
            </a:xfrm>
            <a:custGeom>
              <a:avLst/>
              <a:gdLst/>
              <a:ahLst/>
              <a:cxnLst/>
              <a:rect r="r" b="b" t="t" l="l"/>
              <a:pathLst>
                <a:path h="323135" w="4676959">
                  <a:moveTo>
                    <a:pt x="0" y="0"/>
                  </a:moveTo>
                  <a:lnTo>
                    <a:pt x="4676959" y="0"/>
                  </a:lnTo>
                  <a:lnTo>
                    <a:pt x="4676959" y="323136"/>
                  </a:lnTo>
                  <a:lnTo>
                    <a:pt x="0" y="3231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true" flipV="false" rot="0">
              <a:off x="18335441" y="3054271"/>
              <a:ext cx="4676959" cy="323135"/>
            </a:xfrm>
            <a:custGeom>
              <a:avLst/>
              <a:gdLst/>
              <a:ahLst/>
              <a:cxnLst/>
              <a:rect r="r" b="b" t="t" l="l"/>
              <a:pathLst>
                <a:path h="323135" w="4676959">
                  <a:moveTo>
                    <a:pt x="4676959" y="0"/>
                  </a:moveTo>
                  <a:lnTo>
                    <a:pt x="0" y="0"/>
                  </a:lnTo>
                  <a:lnTo>
                    <a:pt x="0" y="323136"/>
                  </a:lnTo>
                  <a:lnTo>
                    <a:pt x="4676959" y="323136"/>
                  </a:lnTo>
                  <a:lnTo>
                    <a:pt x="4676959"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362863" y="4646198"/>
              <a:ext cx="9699762" cy="8724911"/>
            </a:xfrm>
            <a:custGeom>
              <a:avLst/>
              <a:gdLst/>
              <a:ahLst/>
              <a:cxnLst/>
              <a:rect r="r" b="b" t="t" l="l"/>
              <a:pathLst>
                <a:path h="8724911" w="9699762">
                  <a:moveTo>
                    <a:pt x="0" y="0"/>
                  </a:moveTo>
                  <a:lnTo>
                    <a:pt x="9699761" y="0"/>
                  </a:lnTo>
                  <a:lnTo>
                    <a:pt x="9699761" y="8724911"/>
                  </a:lnTo>
                  <a:lnTo>
                    <a:pt x="0" y="8724911"/>
                  </a:lnTo>
                  <a:lnTo>
                    <a:pt x="0" y="0"/>
                  </a:lnTo>
                  <a:close/>
                </a:path>
              </a:pathLst>
            </a:custGeom>
            <a:blipFill>
              <a:blip r:embed="rId7"/>
              <a:stretch>
                <a:fillRect l="0" t="0" r="0" b="0"/>
              </a:stretch>
            </a:blipFill>
          </p:spPr>
        </p:sp>
        <p:sp>
          <p:nvSpPr>
            <p:cNvPr name="Freeform 16" id="16"/>
            <p:cNvSpPr/>
            <p:nvPr/>
          </p:nvSpPr>
          <p:spPr>
            <a:xfrm flipH="false" flipV="false" rot="0">
              <a:off x="10361161" y="4676144"/>
              <a:ext cx="13695659" cy="4040409"/>
            </a:xfrm>
            <a:custGeom>
              <a:avLst/>
              <a:gdLst/>
              <a:ahLst/>
              <a:cxnLst/>
              <a:rect r="r" b="b" t="t" l="l"/>
              <a:pathLst>
                <a:path h="4040409" w="13695659">
                  <a:moveTo>
                    <a:pt x="0" y="0"/>
                  </a:moveTo>
                  <a:lnTo>
                    <a:pt x="13695659" y="0"/>
                  </a:lnTo>
                  <a:lnTo>
                    <a:pt x="13695659" y="4040409"/>
                  </a:lnTo>
                  <a:lnTo>
                    <a:pt x="0" y="4040409"/>
                  </a:lnTo>
                  <a:lnTo>
                    <a:pt x="0" y="0"/>
                  </a:lnTo>
                  <a:close/>
                </a:path>
              </a:pathLst>
            </a:custGeom>
            <a:blipFill>
              <a:blip r:embed="rId8"/>
              <a:stretch>
                <a:fillRect l="0" t="0" r="0" b="0"/>
              </a:stretch>
            </a:blipFill>
          </p:spPr>
        </p:sp>
        <p:sp>
          <p:nvSpPr>
            <p:cNvPr name="TextBox 17" id="17"/>
            <p:cNvSpPr txBox="true"/>
            <p:nvPr/>
          </p:nvSpPr>
          <p:spPr>
            <a:xfrm rot="0">
              <a:off x="6133554" y="2557005"/>
              <a:ext cx="12170728" cy="1200192"/>
            </a:xfrm>
            <a:prstGeom prst="rect">
              <a:avLst/>
            </a:prstGeom>
          </p:spPr>
          <p:txBody>
            <a:bodyPr anchor="t" rtlCol="false" tIns="0" lIns="0" bIns="0" rIns="0">
              <a:spAutoFit/>
            </a:bodyPr>
            <a:lstStyle/>
            <a:p>
              <a:pPr algn="ctr">
                <a:lnSpc>
                  <a:spcPts val="6655"/>
                </a:lnSpc>
              </a:pPr>
              <a:r>
                <a:rPr lang="en-US" b="true" sz="5199">
                  <a:solidFill>
                    <a:srgbClr val="FFFFFF"/>
                  </a:solidFill>
                  <a:latin typeface="Neo Tech Bold"/>
                  <a:ea typeface="Neo Tech Bold"/>
                  <a:cs typeface="Neo Tech Bold"/>
                  <a:sym typeface="Neo Tech Bold"/>
                </a:rPr>
                <a:t>DESAIN RANCANGAN SISTEM</a:t>
              </a:r>
            </a:p>
          </p:txBody>
        </p:sp>
        <p:sp>
          <p:nvSpPr>
            <p:cNvPr name="TextBox 18" id="18"/>
            <p:cNvSpPr txBox="true"/>
            <p:nvPr/>
          </p:nvSpPr>
          <p:spPr>
            <a:xfrm rot="0">
              <a:off x="3319253" y="13588170"/>
              <a:ext cx="3786981" cy="547159"/>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Open Sans Bold"/>
                  <a:ea typeface="Open Sans Bold"/>
                  <a:cs typeface="Open Sans Bold"/>
                  <a:sym typeface="Open Sans Bold"/>
                </a:rPr>
                <a:t>Use Case Diagram</a:t>
              </a:r>
            </a:p>
          </p:txBody>
        </p:sp>
        <p:sp>
          <p:nvSpPr>
            <p:cNvPr name="TextBox 19" id="19"/>
            <p:cNvSpPr txBox="true"/>
            <p:nvPr/>
          </p:nvSpPr>
          <p:spPr>
            <a:xfrm rot="0">
              <a:off x="13976364" y="8961028"/>
              <a:ext cx="6465253" cy="547159"/>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Open Sans Bold"/>
                  <a:ea typeface="Open Sans Bold"/>
                  <a:cs typeface="Open Sans Bold"/>
                  <a:sym typeface="Open Sans Bold"/>
                </a:rPr>
                <a:t>Diagram Konteks (DFD Level 0)</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13566"/>
        </a:solidFill>
      </p:bgPr>
    </p:bg>
    <p:spTree>
      <p:nvGrpSpPr>
        <p:cNvPr id="1" name=""/>
        <p:cNvGrpSpPr/>
        <p:nvPr/>
      </p:nvGrpSpPr>
      <p:grpSpPr>
        <a:xfrm>
          <a:off x="0" y="0"/>
          <a:ext cx="0" cy="0"/>
          <a:chOff x="0" y="0"/>
          <a:chExt cx="0" cy="0"/>
        </a:xfrm>
      </p:grpSpPr>
      <p:grpSp>
        <p:nvGrpSpPr>
          <p:cNvPr name="Group 2" id="2"/>
          <p:cNvGrpSpPr/>
          <p:nvPr/>
        </p:nvGrpSpPr>
        <p:grpSpPr>
          <a:xfrm rot="0">
            <a:off x="0" y="-892347"/>
            <a:ext cx="18288000" cy="12071693"/>
            <a:chOff x="0" y="0"/>
            <a:chExt cx="24384000" cy="16095591"/>
          </a:xfrm>
        </p:grpSpPr>
        <p:sp>
          <p:nvSpPr>
            <p:cNvPr name="Freeform 3" id="3"/>
            <p:cNvSpPr/>
            <p:nvPr/>
          </p:nvSpPr>
          <p:spPr>
            <a:xfrm flipH="false" flipV="false" rot="0">
              <a:off x="16336205" y="0"/>
              <a:ext cx="8047795" cy="8047795"/>
            </a:xfrm>
            <a:custGeom>
              <a:avLst/>
              <a:gdLst/>
              <a:ahLst/>
              <a:cxnLst/>
              <a:rect r="r" b="b" t="t" l="l"/>
              <a:pathLst>
                <a:path h="8047795" w="8047795">
                  <a:moveTo>
                    <a:pt x="0" y="0"/>
                  </a:moveTo>
                  <a:lnTo>
                    <a:pt x="8047795" y="0"/>
                  </a:lnTo>
                  <a:lnTo>
                    <a:pt x="8047795" y="8047795"/>
                  </a:lnTo>
                  <a:lnTo>
                    <a:pt x="0" y="8047795"/>
                  </a:lnTo>
                  <a:lnTo>
                    <a:pt x="0" y="0"/>
                  </a:lnTo>
                  <a:close/>
                </a:path>
              </a:pathLst>
            </a:custGeom>
            <a:blipFill>
              <a:blip r:embed="rId2">
                <a:alphaModFix amt="44999"/>
              </a:blip>
              <a:stretch>
                <a:fillRect l="0" t="0" r="0" b="0"/>
              </a:stretch>
            </a:blipFill>
          </p:spPr>
        </p:sp>
        <p:sp>
          <p:nvSpPr>
            <p:cNvPr name="Freeform 4" id="4"/>
            <p:cNvSpPr/>
            <p:nvPr/>
          </p:nvSpPr>
          <p:spPr>
            <a:xfrm flipH="false" flipV="false" rot="0">
              <a:off x="8168102" y="0"/>
              <a:ext cx="8047795" cy="8047795"/>
            </a:xfrm>
            <a:custGeom>
              <a:avLst/>
              <a:gdLst/>
              <a:ahLst/>
              <a:cxnLst/>
              <a:rect r="r" b="b" t="t" l="l"/>
              <a:pathLst>
                <a:path h="8047795" w="8047795">
                  <a:moveTo>
                    <a:pt x="0" y="0"/>
                  </a:moveTo>
                  <a:lnTo>
                    <a:pt x="8047796" y="0"/>
                  </a:lnTo>
                  <a:lnTo>
                    <a:pt x="8047796" y="8047795"/>
                  </a:lnTo>
                  <a:lnTo>
                    <a:pt x="0" y="8047795"/>
                  </a:lnTo>
                  <a:lnTo>
                    <a:pt x="0" y="0"/>
                  </a:lnTo>
                  <a:close/>
                </a:path>
              </a:pathLst>
            </a:custGeom>
            <a:blipFill>
              <a:blip r:embed="rId2">
                <a:alphaModFix amt="44999"/>
              </a:blip>
              <a:stretch>
                <a:fillRect l="0" t="0" r="0" b="0"/>
              </a:stretch>
            </a:blipFill>
          </p:spPr>
        </p:sp>
        <p:sp>
          <p:nvSpPr>
            <p:cNvPr name="Freeform 5" id="5"/>
            <p:cNvSpPr/>
            <p:nvPr/>
          </p:nvSpPr>
          <p:spPr>
            <a:xfrm flipH="false" flipV="false" rot="0">
              <a:off x="16336205" y="8047795"/>
              <a:ext cx="8047795" cy="8047795"/>
            </a:xfrm>
            <a:custGeom>
              <a:avLst/>
              <a:gdLst/>
              <a:ahLst/>
              <a:cxnLst/>
              <a:rect r="r" b="b" t="t" l="l"/>
              <a:pathLst>
                <a:path h="8047795" w="8047795">
                  <a:moveTo>
                    <a:pt x="0" y="0"/>
                  </a:moveTo>
                  <a:lnTo>
                    <a:pt x="8047795" y="0"/>
                  </a:lnTo>
                  <a:lnTo>
                    <a:pt x="8047795" y="8047796"/>
                  </a:lnTo>
                  <a:lnTo>
                    <a:pt x="0" y="8047796"/>
                  </a:lnTo>
                  <a:lnTo>
                    <a:pt x="0" y="0"/>
                  </a:lnTo>
                  <a:close/>
                </a:path>
              </a:pathLst>
            </a:custGeom>
            <a:blipFill>
              <a:blip r:embed="rId2">
                <a:alphaModFix amt="44999"/>
              </a:blip>
              <a:stretch>
                <a:fillRect l="0" t="0" r="0" b="0"/>
              </a:stretch>
            </a:blipFill>
          </p:spPr>
        </p:sp>
        <p:sp>
          <p:nvSpPr>
            <p:cNvPr name="Freeform 6" id="6"/>
            <p:cNvSpPr/>
            <p:nvPr/>
          </p:nvSpPr>
          <p:spPr>
            <a:xfrm flipH="false" flipV="false" rot="0">
              <a:off x="8168102" y="8047795"/>
              <a:ext cx="8047795" cy="8047795"/>
            </a:xfrm>
            <a:custGeom>
              <a:avLst/>
              <a:gdLst/>
              <a:ahLst/>
              <a:cxnLst/>
              <a:rect r="r" b="b" t="t" l="l"/>
              <a:pathLst>
                <a:path h="8047795" w="8047795">
                  <a:moveTo>
                    <a:pt x="0" y="0"/>
                  </a:moveTo>
                  <a:lnTo>
                    <a:pt x="8047796" y="0"/>
                  </a:lnTo>
                  <a:lnTo>
                    <a:pt x="8047796" y="8047796"/>
                  </a:lnTo>
                  <a:lnTo>
                    <a:pt x="0" y="8047796"/>
                  </a:lnTo>
                  <a:lnTo>
                    <a:pt x="0" y="0"/>
                  </a:lnTo>
                  <a:close/>
                </a:path>
              </a:pathLst>
            </a:custGeom>
            <a:blipFill>
              <a:blip r:embed="rId2">
                <a:alphaModFix amt="44999"/>
              </a:blip>
              <a:stretch>
                <a:fillRect l="0" t="0" r="0" b="0"/>
              </a:stretch>
            </a:blipFill>
          </p:spPr>
        </p:sp>
        <p:sp>
          <p:nvSpPr>
            <p:cNvPr name="Freeform 7" id="7"/>
            <p:cNvSpPr/>
            <p:nvPr/>
          </p:nvSpPr>
          <p:spPr>
            <a:xfrm flipH="false" flipV="false" rot="0">
              <a:off x="0" y="0"/>
              <a:ext cx="8047795" cy="8047795"/>
            </a:xfrm>
            <a:custGeom>
              <a:avLst/>
              <a:gdLst/>
              <a:ahLst/>
              <a:cxnLst/>
              <a:rect r="r" b="b" t="t" l="l"/>
              <a:pathLst>
                <a:path h="8047795" w="8047795">
                  <a:moveTo>
                    <a:pt x="0" y="0"/>
                  </a:moveTo>
                  <a:lnTo>
                    <a:pt x="8047795" y="0"/>
                  </a:lnTo>
                  <a:lnTo>
                    <a:pt x="8047795" y="8047795"/>
                  </a:lnTo>
                  <a:lnTo>
                    <a:pt x="0" y="8047795"/>
                  </a:lnTo>
                  <a:lnTo>
                    <a:pt x="0" y="0"/>
                  </a:lnTo>
                  <a:close/>
                </a:path>
              </a:pathLst>
            </a:custGeom>
            <a:blipFill>
              <a:blip r:embed="rId2">
                <a:alphaModFix amt="44999"/>
              </a:blip>
              <a:stretch>
                <a:fillRect l="0" t="0" r="0" b="0"/>
              </a:stretch>
            </a:blipFill>
          </p:spPr>
        </p:sp>
        <p:sp>
          <p:nvSpPr>
            <p:cNvPr name="Freeform 8" id="8"/>
            <p:cNvSpPr/>
            <p:nvPr/>
          </p:nvSpPr>
          <p:spPr>
            <a:xfrm flipH="false" flipV="false" rot="0">
              <a:off x="0" y="8047795"/>
              <a:ext cx="8047795" cy="8047795"/>
            </a:xfrm>
            <a:custGeom>
              <a:avLst/>
              <a:gdLst/>
              <a:ahLst/>
              <a:cxnLst/>
              <a:rect r="r" b="b" t="t" l="l"/>
              <a:pathLst>
                <a:path h="8047795" w="8047795">
                  <a:moveTo>
                    <a:pt x="0" y="0"/>
                  </a:moveTo>
                  <a:lnTo>
                    <a:pt x="8047795" y="0"/>
                  </a:lnTo>
                  <a:lnTo>
                    <a:pt x="8047795" y="8047796"/>
                  </a:lnTo>
                  <a:lnTo>
                    <a:pt x="0" y="8047796"/>
                  </a:lnTo>
                  <a:lnTo>
                    <a:pt x="0" y="0"/>
                  </a:lnTo>
                  <a:close/>
                </a:path>
              </a:pathLst>
            </a:custGeom>
            <a:blipFill>
              <a:blip r:embed="rId2">
                <a:alphaModFix amt="44999"/>
              </a:blip>
              <a:stretch>
                <a:fillRect l="0" t="0" r="0" b="0"/>
              </a:stretch>
            </a:blipFill>
          </p:spPr>
        </p:sp>
        <p:grpSp>
          <p:nvGrpSpPr>
            <p:cNvPr name="Group 9" id="9"/>
            <p:cNvGrpSpPr/>
            <p:nvPr/>
          </p:nvGrpSpPr>
          <p:grpSpPr>
            <a:xfrm rot="0">
              <a:off x="1371600" y="2561395"/>
              <a:ext cx="21640800" cy="10972800"/>
              <a:chOff x="0" y="0"/>
              <a:chExt cx="4274726" cy="2167467"/>
            </a:xfrm>
          </p:grpSpPr>
          <p:sp>
            <p:nvSpPr>
              <p:cNvPr name="Freeform 10" id="10"/>
              <p:cNvSpPr/>
              <p:nvPr/>
            </p:nvSpPr>
            <p:spPr>
              <a:xfrm flipH="false" flipV="false" rot="0">
                <a:off x="0" y="0"/>
                <a:ext cx="4274726" cy="2167467"/>
              </a:xfrm>
              <a:custGeom>
                <a:avLst/>
                <a:gdLst/>
                <a:ahLst/>
                <a:cxnLst/>
                <a:rect r="r" b="b" t="t" l="l"/>
                <a:pathLst>
                  <a:path h="2167467" w="4274726">
                    <a:moveTo>
                      <a:pt x="14310" y="0"/>
                    </a:moveTo>
                    <a:lnTo>
                      <a:pt x="4260416" y="0"/>
                    </a:lnTo>
                    <a:cubicBezTo>
                      <a:pt x="4264211" y="0"/>
                      <a:pt x="4267851" y="1508"/>
                      <a:pt x="4270535" y="4191"/>
                    </a:cubicBezTo>
                    <a:cubicBezTo>
                      <a:pt x="4273218" y="6875"/>
                      <a:pt x="4274726" y="10515"/>
                      <a:pt x="4274726" y="14310"/>
                    </a:cubicBezTo>
                    <a:lnTo>
                      <a:pt x="4274726" y="2153157"/>
                    </a:lnTo>
                    <a:cubicBezTo>
                      <a:pt x="4274726" y="2156952"/>
                      <a:pt x="4273218" y="2160592"/>
                      <a:pt x="4270535" y="2163276"/>
                    </a:cubicBezTo>
                    <a:cubicBezTo>
                      <a:pt x="4267851" y="2165959"/>
                      <a:pt x="4264211" y="2167467"/>
                      <a:pt x="4260416" y="2167467"/>
                    </a:cubicBezTo>
                    <a:lnTo>
                      <a:pt x="14310" y="2167467"/>
                    </a:lnTo>
                    <a:cubicBezTo>
                      <a:pt x="10515" y="2167467"/>
                      <a:pt x="6875" y="2165959"/>
                      <a:pt x="4191" y="2163276"/>
                    </a:cubicBezTo>
                    <a:cubicBezTo>
                      <a:pt x="1508" y="2160592"/>
                      <a:pt x="0" y="2156952"/>
                      <a:pt x="0" y="2153157"/>
                    </a:cubicBezTo>
                    <a:lnTo>
                      <a:pt x="0" y="14310"/>
                    </a:lnTo>
                    <a:cubicBezTo>
                      <a:pt x="0" y="10515"/>
                      <a:pt x="1508" y="6875"/>
                      <a:pt x="4191" y="4191"/>
                    </a:cubicBezTo>
                    <a:cubicBezTo>
                      <a:pt x="6875" y="1508"/>
                      <a:pt x="10515" y="0"/>
                      <a:pt x="14310" y="0"/>
                    </a:cubicBezTo>
                    <a:close/>
                  </a:path>
                </a:pathLst>
              </a:custGeom>
              <a:solidFill>
                <a:srgbClr val="113566">
                  <a:alpha val="92941"/>
                </a:srgbClr>
              </a:solidFill>
              <a:ln cap="rnd">
                <a:noFill/>
                <a:prstDash val="solid"/>
                <a:round/>
              </a:ln>
            </p:spPr>
          </p:sp>
          <p:sp>
            <p:nvSpPr>
              <p:cNvPr name="TextBox 11" id="11"/>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5292162" y="1301044"/>
              <a:ext cx="13799676" cy="1158751"/>
            </a:xfrm>
            <a:custGeom>
              <a:avLst/>
              <a:gdLst/>
              <a:ahLst/>
              <a:cxnLst/>
              <a:rect r="r" b="b" t="t" l="l"/>
              <a:pathLst>
                <a:path h="1158751" w="13799676">
                  <a:moveTo>
                    <a:pt x="0" y="0"/>
                  </a:moveTo>
                  <a:lnTo>
                    <a:pt x="13799676" y="0"/>
                  </a:lnTo>
                  <a:lnTo>
                    <a:pt x="13799676" y="1158751"/>
                  </a:lnTo>
                  <a:lnTo>
                    <a:pt x="0" y="11587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1371600" y="3054271"/>
              <a:ext cx="4676959" cy="323135"/>
            </a:xfrm>
            <a:custGeom>
              <a:avLst/>
              <a:gdLst/>
              <a:ahLst/>
              <a:cxnLst/>
              <a:rect r="r" b="b" t="t" l="l"/>
              <a:pathLst>
                <a:path h="323135" w="4676959">
                  <a:moveTo>
                    <a:pt x="0" y="0"/>
                  </a:moveTo>
                  <a:lnTo>
                    <a:pt x="4676959" y="0"/>
                  </a:lnTo>
                  <a:lnTo>
                    <a:pt x="4676959" y="323136"/>
                  </a:lnTo>
                  <a:lnTo>
                    <a:pt x="0" y="3231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true" flipV="false" rot="0">
              <a:off x="18335441" y="3054271"/>
              <a:ext cx="4676959" cy="323135"/>
            </a:xfrm>
            <a:custGeom>
              <a:avLst/>
              <a:gdLst/>
              <a:ahLst/>
              <a:cxnLst/>
              <a:rect r="r" b="b" t="t" l="l"/>
              <a:pathLst>
                <a:path h="323135" w="4676959">
                  <a:moveTo>
                    <a:pt x="4676959" y="0"/>
                  </a:moveTo>
                  <a:lnTo>
                    <a:pt x="0" y="0"/>
                  </a:lnTo>
                  <a:lnTo>
                    <a:pt x="0" y="323136"/>
                  </a:lnTo>
                  <a:lnTo>
                    <a:pt x="4676959" y="323136"/>
                  </a:lnTo>
                  <a:lnTo>
                    <a:pt x="4676959"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306582" y="4839589"/>
              <a:ext cx="10847318" cy="7533910"/>
            </a:xfrm>
            <a:custGeom>
              <a:avLst/>
              <a:gdLst/>
              <a:ahLst/>
              <a:cxnLst/>
              <a:rect r="r" b="b" t="t" l="l"/>
              <a:pathLst>
                <a:path h="7533910" w="10847318">
                  <a:moveTo>
                    <a:pt x="0" y="0"/>
                  </a:moveTo>
                  <a:lnTo>
                    <a:pt x="10847318" y="0"/>
                  </a:lnTo>
                  <a:lnTo>
                    <a:pt x="10847318" y="7533909"/>
                  </a:lnTo>
                  <a:lnTo>
                    <a:pt x="0" y="7533909"/>
                  </a:lnTo>
                  <a:lnTo>
                    <a:pt x="0" y="0"/>
                  </a:lnTo>
                  <a:close/>
                </a:path>
              </a:pathLst>
            </a:custGeom>
            <a:blipFill>
              <a:blip r:embed="rId7"/>
              <a:stretch>
                <a:fillRect l="0" t="0" r="0" b="0"/>
              </a:stretch>
            </a:blipFill>
          </p:spPr>
        </p:sp>
        <p:sp>
          <p:nvSpPr>
            <p:cNvPr name="Freeform 16" id="16"/>
            <p:cNvSpPr/>
            <p:nvPr/>
          </p:nvSpPr>
          <p:spPr>
            <a:xfrm flipH="false" flipV="false" rot="0">
              <a:off x="12325823" y="4815077"/>
              <a:ext cx="10750077" cy="7558421"/>
            </a:xfrm>
            <a:custGeom>
              <a:avLst/>
              <a:gdLst/>
              <a:ahLst/>
              <a:cxnLst/>
              <a:rect r="r" b="b" t="t" l="l"/>
              <a:pathLst>
                <a:path h="7558421" w="10750077">
                  <a:moveTo>
                    <a:pt x="0" y="0"/>
                  </a:moveTo>
                  <a:lnTo>
                    <a:pt x="10750077" y="0"/>
                  </a:lnTo>
                  <a:lnTo>
                    <a:pt x="10750077" y="7558421"/>
                  </a:lnTo>
                  <a:lnTo>
                    <a:pt x="0" y="7558421"/>
                  </a:lnTo>
                  <a:lnTo>
                    <a:pt x="0" y="0"/>
                  </a:lnTo>
                  <a:close/>
                </a:path>
              </a:pathLst>
            </a:custGeom>
            <a:blipFill>
              <a:blip r:embed="rId8"/>
              <a:stretch>
                <a:fillRect l="0" t="0" r="0" b="0"/>
              </a:stretch>
            </a:blipFill>
          </p:spPr>
        </p:sp>
        <p:sp>
          <p:nvSpPr>
            <p:cNvPr name="TextBox 17" id="17"/>
            <p:cNvSpPr txBox="true"/>
            <p:nvPr/>
          </p:nvSpPr>
          <p:spPr>
            <a:xfrm rot="0">
              <a:off x="6133554" y="2557005"/>
              <a:ext cx="12170728" cy="1200192"/>
            </a:xfrm>
            <a:prstGeom prst="rect">
              <a:avLst/>
            </a:prstGeom>
          </p:spPr>
          <p:txBody>
            <a:bodyPr anchor="t" rtlCol="false" tIns="0" lIns="0" bIns="0" rIns="0">
              <a:spAutoFit/>
            </a:bodyPr>
            <a:lstStyle/>
            <a:p>
              <a:pPr algn="ctr">
                <a:lnSpc>
                  <a:spcPts val="6655"/>
                </a:lnSpc>
              </a:pPr>
              <a:r>
                <a:rPr lang="en-US" b="true" sz="5199">
                  <a:solidFill>
                    <a:srgbClr val="FFFFFF"/>
                  </a:solidFill>
                  <a:latin typeface="Neo Tech Bold"/>
                  <a:ea typeface="Neo Tech Bold"/>
                  <a:cs typeface="Neo Tech Bold"/>
                  <a:sym typeface="Neo Tech Bold"/>
                </a:rPr>
                <a:t>DESAIN RANCANGAN SISTEM</a:t>
              </a:r>
            </a:p>
          </p:txBody>
        </p:sp>
        <p:sp>
          <p:nvSpPr>
            <p:cNvPr name="TextBox 18" id="18"/>
            <p:cNvSpPr txBox="true"/>
            <p:nvPr/>
          </p:nvSpPr>
          <p:spPr>
            <a:xfrm rot="0">
              <a:off x="5515406" y="12567173"/>
              <a:ext cx="2429669" cy="547159"/>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Open Sans Bold"/>
                  <a:ea typeface="Open Sans Bold"/>
                  <a:cs typeface="Open Sans Bold"/>
                  <a:sym typeface="Open Sans Bold"/>
                </a:rPr>
                <a:t>DFD Level 1</a:t>
              </a:r>
            </a:p>
          </p:txBody>
        </p:sp>
        <p:sp>
          <p:nvSpPr>
            <p:cNvPr name="TextBox 19" id="19"/>
            <p:cNvSpPr txBox="true"/>
            <p:nvPr/>
          </p:nvSpPr>
          <p:spPr>
            <a:xfrm rot="0">
              <a:off x="17120606" y="12567173"/>
              <a:ext cx="2429669" cy="547159"/>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Open Sans Bold"/>
                  <a:ea typeface="Open Sans Bold"/>
                  <a:cs typeface="Open Sans Bold"/>
                  <a:sym typeface="Open Sans Bold"/>
                </a:rPr>
                <a:t>DFD Level 2</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DAGwhsipZTQ</dc:identifier>
  <dcterms:modified xsi:type="dcterms:W3CDTF">2011-08-01T06:04:30Z</dcterms:modified>
  <cp:revision>1</cp:revision>
  <dc:title>Biru Dongker Modern Strategi Inovasi Bisnis dalam Menghadapi Disrupsi Teknologi Presentasi</dc:title>
</cp:coreProperties>
</file>